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74" r:id="rId9"/>
    <p:sldId id="273" r:id="rId10"/>
    <p:sldId id="268" r:id="rId11"/>
    <p:sldId id="270" r:id="rId12"/>
    <p:sldId id="271" r:id="rId13"/>
    <p:sldId id="272" r:id="rId14"/>
    <p:sldId id="269" r:id="rId15"/>
    <p:sldId id="275" r:id="rId16"/>
    <p:sldId id="277" r:id="rId17"/>
    <p:sldId id="278" r:id="rId18"/>
    <p:sldId id="280" r:id="rId19"/>
    <p:sldId id="281" r:id="rId20"/>
    <p:sldId id="283" r:id="rId21"/>
    <p:sldId id="284" r:id="rId22"/>
    <p:sldId id="287" r:id="rId23"/>
    <p:sldId id="286" r:id="rId24"/>
    <p:sldId id="288" r:id="rId25"/>
    <p:sldId id="289" r:id="rId26"/>
    <p:sldId id="290" r:id="rId27"/>
    <p:sldId id="291" r:id="rId28"/>
    <p:sldId id="276" r:id="rId29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E3C"/>
    <a:srgbClr val="0080FF"/>
    <a:srgbClr val="F01338"/>
    <a:srgbClr val="050D21"/>
    <a:srgbClr val="081132"/>
    <a:srgbClr val="0C1D63"/>
    <a:srgbClr val="9A0F26"/>
    <a:srgbClr val="4E0B16"/>
    <a:srgbClr val="570C18"/>
    <a:srgbClr val="8D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1296" y="-4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FBA92-DCB3-3A40-BDB0-A40C40ACC83E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F631C-8E55-7B4F-A1CB-3E1832A783C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2.png"/><Relationship Id="rId10" Type="http://schemas.microsoft.com/office/2007/relationships/hdphoto" Target="../media/hdphoto18.wdp"/><Relationship Id="rId11" Type="http://schemas.microsoft.com/office/2007/relationships/hdphoto" Target="../media/hdphoto1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4" Type="http://schemas.openxmlformats.org/officeDocument/2006/relationships/image" Target="../media/image28.png"/><Relationship Id="rId5" Type="http://schemas.microsoft.com/office/2007/relationships/hdphoto" Target="../media/hdphoto21.wdp"/><Relationship Id="rId6" Type="http://schemas.microsoft.com/office/2007/relationships/hdphoto" Target="../media/hdphoto22.wdp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4" Type="http://schemas.openxmlformats.org/officeDocument/2006/relationships/image" Target="../media/image26.png"/><Relationship Id="rId5" Type="http://schemas.microsoft.com/office/2007/relationships/hdphoto" Target="../media/hdphoto24.wdp"/><Relationship Id="rId6" Type="http://schemas.microsoft.com/office/2007/relationships/hdphoto" Target="../media/hdphoto25.wdp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4" Type="http://schemas.openxmlformats.org/officeDocument/2006/relationships/image" Target="../media/image30.png"/><Relationship Id="rId5" Type="http://schemas.microsoft.com/office/2007/relationships/hdphoto" Target="../media/hdphoto27.wdp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e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eg"/><Relationship Id="rId3" Type="http://schemas.microsoft.com/office/2007/relationships/hdphoto" Target="../media/hdphoto28.wdp"/><Relationship Id="rId4" Type="http://schemas.openxmlformats.org/officeDocument/2006/relationships/image" Target="../media/image25.png"/><Relationship Id="rId5" Type="http://schemas.microsoft.com/office/2007/relationships/hdphoto" Target="../media/hdphoto29.wdp"/><Relationship Id="rId6" Type="http://schemas.microsoft.com/office/2007/relationships/hdphoto" Target="../media/hdphoto30.wdp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27.png"/><Relationship Id="rId5" Type="http://schemas.microsoft.com/office/2007/relationships/hdphoto" Target="../media/hdphoto9.wdp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96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96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96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microsoft.com/office/2007/relationships/hdphoto" Target="../media/hdphoto34.wdp"/><Relationship Id="rId5" Type="http://schemas.openxmlformats.org/officeDocument/2006/relationships/image" Target="../media/image107.png"/><Relationship Id="rId6" Type="http://schemas.microsoft.com/office/2007/relationships/hdphoto" Target="../media/hdphoto35.wdp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10.wdp"/><Relationship Id="rId12" Type="http://schemas.openxmlformats.org/officeDocument/2006/relationships/image" Target="../media/image29.png"/><Relationship Id="rId13" Type="http://schemas.microsoft.com/office/2007/relationships/hdphoto" Target="../media/hdphoto11.wdp"/><Relationship Id="rId14" Type="http://schemas.openxmlformats.org/officeDocument/2006/relationships/image" Target="../media/image30.png"/><Relationship Id="rId15" Type="http://schemas.microsoft.com/office/2007/relationships/hdphoto" Target="../media/hdphoto12.wdp"/><Relationship Id="rId16" Type="http://schemas.openxmlformats.org/officeDocument/2006/relationships/image" Target="../media/image31.png"/><Relationship Id="rId17" Type="http://schemas.microsoft.com/office/2007/relationships/hdphoto" Target="../media/hdphoto13.wdp"/><Relationship Id="rId18" Type="http://schemas.openxmlformats.org/officeDocument/2006/relationships/image" Target="../media/image32.png"/><Relationship Id="rId19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3" Type="http://schemas.microsoft.com/office/2007/relationships/hdphoto" Target="../media/hdphoto6.wdp"/><Relationship Id="rId4" Type="http://schemas.openxmlformats.org/officeDocument/2006/relationships/image" Target="../media/image25.png"/><Relationship Id="rId5" Type="http://schemas.microsoft.com/office/2007/relationships/hdphoto" Target="../media/hdphoto7.wdp"/><Relationship Id="rId6" Type="http://schemas.openxmlformats.org/officeDocument/2006/relationships/image" Target="../media/image26.png"/><Relationship Id="rId7" Type="http://schemas.microsoft.com/office/2007/relationships/hdphoto" Target="../media/hdphoto8.wdp"/><Relationship Id="rId8" Type="http://schemas.openxmlformats.org/officeDocument/2006/relationships/image" Target="../media/image27.png"/><Relationship Id="rId9" Type="http://schemas.microsoft.com/office/2007/relationships/hdphoto" Target="../media/hdphoto9.wdp"/><Relationship Id="rId10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29.png"/><Relationship Id="rId5" Type="http://schemas.microsoft.com/office/2007/relationships/hdphoto" Target="../media/hdphoto11.wdp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1.png"/><Relationship Id="rId5" Type="http://schemas.microsoft.com/office/2007/relationships/hdphoto" Target="../media/hdphoto13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1122002" y="2914650"/>
            <a:ext cx="6872951" cy="427347"/>
          </a:xfrm>
          <a:prstGeom prst="parallelogram">
            <a:avLst/>
          </a:prstGeom>
          <a:solidFill>
            <a:srgbClr val="E5114A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9600" b="1" i="1" dirty="0" smtClean="0">
                <a:latin typeface="Haettenschweiler"/>
                <a:cs typeface="Haettenschweiler"/>
              </a:rPr>
              <a:t>CLOUD COMPUTING</a:t>
            </a:r>
            <a:endParaRPr lang="it-IT" sz="9600" b="1" i="1" dirty="0">
              <a:latin typeface="Haettenschweiler"/>
              <a:cs typeface="Haettenschweiler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70000" y="2914650"/>
            <a:ext cx="6724952" cy="427347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it-IT" dirty="0">
                <a:solidFill>
                  <a:srgbClr val="000000"/>
                </a:solidFill>
                <a:latin typeface="Montserrat SemiBold"/>
                <a:cs typeface="Montserrat SemiBold"/>
              </a:rPr>
              <a:t> </a:t>
            </a:r>
            <a:r>
              <a:rPr lang="it-IT" dirty="0" smtClean="0">
                <a:solidFill>
                  <a:srgbClr val="000000"/>
                </a:solidFill>
                <a:latin typeface="Montserrat SemiBold"/>
                <a:cs typeface="Montserrat SemiBold"/>
              </a:rPr>
              <a:t>  OOGLE</a:t>
            </a:r>
            <a:r>
              <a:rPr lang="it-IT" dirty="0" smtClean="0">
                <a:latin typeface="Montserrat SemiBold"/>
                <a:cs typeface="Montserrat SemiBold"/>
              </a:rPr>
              <a:t> </a:t>
            </a:r>
            <a:r>
              <a:rPr lang="it-IT" dirty="0" smtClean="0">
                <a:solidFill>
                  <a:srgbClr val="000000"/>
                </a:solidFill>
                <a:latin typeface="Montserrat SemiBold"/>
                <a:cs typeface="Montserrat SemiBold"/>
              </a:rPr>
              <a:t>CLOUD PLATFORM</a:t>
            </a:r>
            <a:endParaRPr lang="it-IT" dirty="0">
              <a:solidFill>
                <a:srgbClr val="0000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5" name="Immagine 4" descr="ur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72" y="3000958"/>
            <a:ext cx="278291" cy="2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2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compute-cloud-02-Resized-1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052843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-217027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576386" y="423281"/>
            <a:ext cx="5991228" cy="859387"/>
          </a:xfrm>
          <a:prstGeom prst="rect">
            <a:avLst/>
          </a:prstGeom>
          <a:solidFill>
            <a:srgbClr val="F013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rettangolo 4"/>
          <p:cNvSpPr/>
          <p:nvPr/>
        </p:nvSpPr>
        <p:spPr>
          <a:xfrm flipH="1">
            <a:off x="1576386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/>
          <p:cNvSpPr/>
          <p:nvPr/>
        </p:nvSpPr>
        <p:spPr>
          <a:xfrm>
            <a:off x="7052843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0" y="230880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72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CALCOLO</a:t>
            </a:r>
            <a:endParaRPr lang="it-IT" sz="7200" dirty="0">
              <a:solidFill>
                <a:schemeClr val="bg1"/>
              </a:solidFill>
              <a:latin typeface="Haettenschweiler"/>
              <a:cs typeface="Haettenschweiler"/>
            </a:endParaRPr>
          </a:p>
        </p:txBody>
      </p:sp>
      <p:grpSp>
        <p:nvGrpSpPr>
          <p:cNvPr id="54" name="Gruppo 53"/>
          <p:cNvGrpSpPr/>
          <p:nvPr/>
        </p:nvGrpSpPr>
        <p:grpSpPr>
          <a:xfrm>
            <a:off x="-1041172" y="1922484"/>
            <a:ext cx="5613172" cy="834640"/>
            <a:chOff x="-1041172" y="1922484"/>
            <a:chExt cx="5613172" cy="834640"/>
          </a:xfrm>
        </p:grpSpPr>
        <p:sp>
          <p:nvSpPr>
            <p:cNvPr id="12" name="Rettangolo 11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iangolo rettangolo 15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7" name="Triangolo rettangolo 1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Triangolo rettangolo 1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uppo 54"/>
          <p:cNvGrpSpPr/>
          <p:nvPr/>
        </p:nvGrpSpPr>
        <p:grpSpPr>
          <a:xfrm>
            <a:off x="-1041174" y="3037950"/>
            <a:ext cx="5613172" cy="834640"/>
            <a:chOff x="-1041172" y="1922484"/>
            <a:chExt cx="5613172" cy="834640"/>
          </a:xfrm>
        </p:grpSpPr>
        <p:sp>
          <p:nvSpPr>
            <p:cNvPr id="56" name="Rettangolo 55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Triangolo rettangolo 56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0" name="Triangolo rettangolo 59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Triangolo rettangolo 60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2" name="Gruppo 61"/>
          <p:cNvGrpSpPr/>
          <p:nvPr/>
        </p:nvGrpSpPr>
        <p:grpSpPr>
          <a:xfrm>
            <a:off x="-1052629" y="4113486"/>
            <a:ext cx="5613172" cy="834640"/>
            <a:chOff x="-1041172" y="1922484"/>
            <a:chExt cx="5613172" cy="834640"/>
          </a:xfrm>
        </p:grpSpPr>
        <p:sp>
          <p:nvSpPr>
            <p:cNvPr id="63" name="Rettangolo 62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iangolo rettangolo 63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6" name="Gruppo 65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7" name="Triangolo rettangolo 6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iangolo rettangolo 6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9" name="Gruppo 68"/>
          <p:cNvGrpSpPr/>
          <p:nvPr/>
        </p:nvGrpSpPr>
        <p:grpSpPr>
          <a:xfrm flipH="1">
            <a:off x="4560542" y="2472603"/>
            <a:ext cx="5613172" cy="834640"/>
            <a:chOff x="-1041172" y="1922484"/>
            <a:chExt cx="5613172" cy="834640"/>
          </a:xfrm>
        </p:grpSpPr>
        <p:sp>
          <p:nvSpPr>
            <p:cNvPr id="70" name="Rettangolo 6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iangolo rettangolo 7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ttangolo 7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74" name="Triangolo rettangolo 73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Triangolo rettangolo 74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3" name="Gruppo 82"/>
          <p:cNvGrpSpPr/>
          <p:nvPr/>
        </p:nvGrpSpPr>
        <p:grpSpPr>
          <a:xfrm flipH="1">
            <a:off x="4556113" y="3619207"/>
            <a:ext cx="5613172" cy="834640"/>
            <a:chOff x="-1041172" y="1922484"/>
            <a:chExt cx="5613172" cy="834640"/>
          </a:xfrm>
        </p:grpSpPr>
        <p:sp>
          <p:nvSpPr>
            <p:cNvPr id="84" name="Rettangolo 83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Triangolo rettangolo 84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Rettangolo 85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88" name="Triangolo rettangolo 87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Triangolo rettangolo 88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pic>
        <p:nvPicPr>
          <p:cNvPr id="90" name="Immagine 89" descr="Schermata 2017-05-09 alle 14.2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2" y="1922484"/>
            <a:ext cx="614608" cy="659307"/>
          </a:xfrm>
          <a:prstGeom prst="rect">
            <a:avLst/>
          </a:prstGeom>
        </p:spPr>
      </p:pic>
      <p:sp>
        <p:nvSpPr>
          <p:cNvPr id="91" name="Sottotitolo 2"/>
          <p:cNvSpPr txBox="1">
            <a:spLocks/>
          </p:cNvSpPr>
          <p:nvPr/>
        </p:nvSpPr>
        <p:spPr>
          <a:xfrm>
            <a:off x="1050941" y="1930490"/>
            <a:ext cx="3083472" cy="66539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dirty="0" err="1" smtClean="0">
                <a:latin typeface="Montserrat SemiBold"/>
                <a:cs typeface="Montserrat SemiBold"/>
              </a:rPr>
              <a:t>VMs</a:t>
            </a:r>
            <a:r>
              <a:rPr lang="it-IT" sz="1200" dirty="0" smtClean="0">
                <a:latin typeface="Montserrat SemiBold"/>
                <a:cs typeface="Montserrat SemiBold"/>
              </a:rPr>
              <a:t> scalabili ed a alte prestazioni</a:t>
            </a:r>
            <a:endParaRPr lang="it-IT" sz="1200" dirty="0">
              <a:latin typeface="Montserrat SemiBold"/>
              <a:cs typeface="Montserrat SemiBold"/>
            </a:endParaRPr>
          </a:p>
        </p:txBody>
      </p:sp>
      <p:pic>
        <p:nvPicPr>
          <p:cNvPr id="92" name="Immagine 91" descr="Schermata 2017-05-09 alle 14.24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6" y="3068621"/>
            <a:ext cx="694359" cy="589153"/>
          </a:xfrm>
          <a:prstGeom prst="rect">
            <a:avLst/>
          </a:prstGeom>
        </p:spPr>
      </p:pic>
      <p:sp>
        <p:nvSpPr>
          <p:cNvPr id="93" name="Sottotitolo 2"/>
          <p:cNvSpPr txBox="1">
            <a:spLocks/>
          </p:cNvSpPr>
          <p:nvPr/>
        </p:nvSpPr>
        <p:spPr>
          <a:xfrm>
            <a:off x="1090815" y="3045957"/>
            <a:ext cx="2954239" cy="6653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Creazione </a:t>
            </a:r>
            <a:r>
              <a:rPr lang="it-IT" sz="1300" dirty="0" err="1" smtClean="0">
                <a:latin typeface="Montserrat SemiBold"/>
                <a:cs typeface="Montserrat SemiBold"/>
              </a:rPr>
              <a:t>app</a:t>
            </a:r>
            <a:r>
              <a:rPr lang="it-IT" sz="1300" dirty="0" smtClean="0">
                <a:latin typeface="Montserrat SemiBold"/>
                <a:cs typeface="Montserrat SemiBold"/>
              </a:rPr>
              <a:t>, scalate automaticamente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pic>
        <p:nvPicPr>
          <p:cNvPr id="94" name="Immagine 93" descr="Schermata 2017-05-09 alle 14.25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4" y="4153860"/>
            <a:ext cx="654484" cy="633026"/>
          </a:xfrm>
          <a:prstGeom prst="rect">
            <a:avLst/>
          </a:prstGeom>
        </p:spPr>
      </p:pic>
      <p:sp>
        <p:nvSpPr>
          <p:cNvPr id="95" name="Sottotitolo 2"/>
          <p:cNvSpPr txBox="1">
            <a:spLocks/>
          </p:cNvSpPr>
          <p:nvPr/>
        </p:nvSpPr>
        <p:spPr>
          <a:xfrm>
            <a:off x="1009339" y="4121492"/>
            <a:ext cx="3125074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Gestione automatizzata dei </a:t>
            </a:r>
            <a:r>
              <a:rPr lang="it-IT" sz="1300" dirty="0" smtClean="0">
                <a:latin typeface="Montserrat SemiBold"/>
                <a:cs typeface="Montserrat SemiBold"/>
              </a:rPr>
              <a:t>Container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pic>
        <p:nvPicPr>
          <p:cNvPr id="96" name="Immagine 95" descr="Schermata 2017-05-09 alle 14.25.0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54" y="2439639"/>
            <a:ext cx="735163" cy="746650"/>
          </a:xfrm>
          <a:prstGeom prst="rect">
            <a:avLst/>
          </a:prstGeom>
        </p:spPr>
      </p:pic>
      <p:pic>
        <p:nvPicPr>
          <p:cNvPr id="97" name="Immagine 96" descr="Schermata 2017-05-09 alle 14.25.1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51" y="3539485"/>
            <a:ext cx="666312" cy="735241"/>
          </a:xfrm>
          <a:prstGeom prst="rect">
            <a:avLst/>
          </a:prstGeom>
        </p:spPr>
      </p:pic>
      <p:sp>
        <p:nvSpPr>
          <p:cNvPr id="98" name="Sottotitolo 2"/>
          <p:cNvSpPr txBox="1">
            <a:spLocks/>
          </p:cNvSpPr>
          <p:nvPr/>
        </p:nvSpPr>
        <p:spPr>
          <a:xfrm>
            <a:off x="5037104" y="2480609"/>
            <a:ext cx="3083472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Immagini Container private (</a:t>
            </a:r>
            <a:r>
              <a:rPr lang="it-IT" sz="1300" dirty="0" err="1" smtClean="0">
                <a:latin typeface="Montserrat SemiBold"/>
                <a:cs typeface="Montserrat SemiBold"/>
              </a:rPr>
              <a:t>Docker</a:t>
            </a:r>
            <a:r>
              <a:rPr lang="it-IT" sz="1300" dirty="0" smtClean="0">
                <a:latin typeface="Montserrat SemiBold"/>
                <a:cs typeface="Montserrat SemiBold"/>
              </a:rPr>
              <a:t>)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9" name="Sottotitolo 2"/>
          <p:cNvSpPr txBox="1">
            <a:spLocks/>
          </p:cNvSpPr>
          <p:nvPr/>
        </p:nvSpPr>
        <p:spPr>
          <a:xfrm>
            <a:off x="4972278" y="3613548"/>
            <a:ext cx="3148297" cy="6521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err="1" smtClean="0">
                <a:latin typeface="Montserrat SemiBold"/>
                <a:cs typeface="Montserrat SemiBold"/>
              </a:rPr>
              <a:t>Serverless</a:t>
            </a:r>
            <a:r>
              <a:rPr lang="it-IT" sz="1300" dirty="0" smtClean="0">
                <a:latin typeface="Montserrat SemiBold"/>
                <a:cs typeface="Montserrat SemiBold"/>
              </a:rPr>
              <a:t> </a:t>
            </a:r>
            <a:r>
              <a:rPr lang="it-IT" sz="1300" dirty="0" err="1" smtClean="0">
                <a:latin typeface="Montserrat SemiBold"/>
                <a:cs typeface="Montserrat SemiBold"/>
              </a:rPr>
              <a:t>app</a:t>
            </a:r>
            <a:r>
              <a:rPr lang="it-IT" sz="1300" dirty="0" smtClean="0">
                <a:latin typeface="Montserrat SemiBold"/>
                <a:cs typeface="Montserrat SemiBold"/>
              </a:rPr>
              <a:t> nell’infrastruttura di Google 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pic>
        <p:nvPicPr>
          <p:cNvPr id="100" name="Immagine 99" descr="Schermata 2017-05-09 alle 14.07.47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8443" r="15273" b="12114"/>
          <a:stretch/>
        </p:blipFill>
        <p:spPr>
          <a:xfrm>
            <a:off x="2215605" y="566219"/>
            <a:ext cx="607706" cy="607675"/>
          </a:xfrm>
          <a:prstGeom prst="rect">
            <a:avLst/>
          </a:prstGeom>
        </p:spPr>
      </p:pic>
      <p:pic>
        <p:nvPicPr>
          <p:cNvPr id="101" name="Immagine 100" descr="Schermata 2017-05-09 alle 14.07.47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8443" r="15273" b="12114"/>
          <a:stretch/>
        </p:blipFill>
        <p:spPr>
          <a:xfrm>
            <a:off x="6284178" y="566219"/>
            <a:ext cx="607706" cy="6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8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15581-network-cables-1920x1200-computer-wallpaper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111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052843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-217027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576386" y="423281"/>
            <a:ext cx="5991228" cy="859387"/>
          </a:xfrm>
          <a:prstGeom prst="rect">
            <a:avLst/>
          </a:prstGeom>
          <a:solidFill>
            <a:srgbClr val="F013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rettangolo 4"/>
          <p:cNvSpPr/>
          <p:nvPr/>
        </p:nvSpPr>
        <p:spPr>
          <a:xfrm flipH="1">
            <a:off x="1576386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/>
          <p:cNvSpPr/>
          <p:nvPr/>
        </p:nvSpPr>
        <p:spPr>
          <a:xfrm>
            <a:off x="7052843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0" y="230880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72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NETWORKING</a:t>
            </a:r>
            <a:endParaRPr lang="it-IT" sz="7200" dirty="0">
              <a:solidFill>
                <a:schemeClr val="bg1"/>
              </a:solidFill>
              <a:latin typeface="Haettenschweiler"/>
              <a:cs typeface="Haettenschweiler"/>
            </a:endParaRPr>
          </a:p>
        </p:txBody>
      </p:sp>
      <p:grpSp>
        <p:nvGrpSpPr>
          <p:cNvPr id="54" name="Gruppo 53"/>
          <p:cNvGrpSpPr/>
          <p:nvPr/>
        </p:nvGrpSpPr>
        <p:grpSpPr>
          <a:xfrm>
            <a:off x="-1041172" y="1922484"/>
            <a:ext cx="5613172" cy="834640"/>
            <a:chOff x="-1041172" y="1922484"/>
            <a:chExt cx="5613172" cy="834640"/>
          </a:xfrm>
        </p:grpSpPr>
        <p:sp>
          <p:nvSpPr>
            <p:cNvPr id="12" name="Rettangolo 11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iangolo rettangolo 15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7" name="Triangolo rettangolo 1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Triangolo rettangolo 1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uppo 54"/>
          <p:cNvGrpSpPr/>
          <p:nvPr/>
        </p:nvGrpSpPr>
        <p:grpSpPr>
          <a:xfrm>
            <a:off x="-1041174" y="3037950"/>
            <a:ext cx="5613172" cy="834640"/>
            <a:chOff x="-1041172" y="1922484"/>
            <a:chExt cx="5613172" cy="834640"/>
          </a:xfrm>
        </p:grpSpPr>
        <p:sp>
          <p:nvSpPr>
            <p:cNvPr id="56" name="Rettangolo 55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Triangolo rettangolo 56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0" name="Triangolo rettangolo 59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Triangolo rettangolo 60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2" name="Gruppo 61"/>
          <p:cNvGrpSpPr/>
          <p:nvPr/>
        </p:nvGrpSpPr>
        <p:grpSpPr>
          <a:xfrm>
            <a:off x="-1052629" y="4113486"/>
            <a:ext cx="5613172" cy="834640"/>
            <a:chOff x="-1041172" y="1922484"/>
            <a:chExt cx="5613172" cy="834640"/>
          </a:xfrm>
        </p:grpSpPr>
        <p:sp>
          <p:nvSpPr>
            <p:cNvPr id="63" name="Rettangolo 62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iangolo rettangolo 63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6" name="Gruppo 65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7" name="Triangolo rettangolo 6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iangolo rettangolo 6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9" name="Gruppo 68"/>
          <p:cNvGrpSpPr/>
          <p:nvPr/>
        </p:nvGrpSpPr>
        <p:grpSpPr>
          <a:xfrm flipH="1">
            <a:off x="4560542" y="2472603"/>
            <a:ext cx="5613172" cy="834640"/>
            <a:chOff x="-1041172" y="1922484"/>
            <a:chExt cx="5613172" cy="834640"/>
          </a:xfrm>
        </p:grpSpPr>
        <p:sp>
          <p:nvSpPr>
            <p:cNvPr id="70" name="Rettangolo 6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iangolo rettangolo 7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ttangolo 7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74" name="Triangolo rettangolo 73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Triangolo rettangolo 74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3" name="Gruppo 82"/>
          <p:cNvGrpSpPr/>
          <p:nvPr/>
        </p:nvGrpSpPr>
        <p:grpSpPr>
          <a:xfrm flipH="1">
            <a:off x="4556113" y="3619207"/>
            <a:ext cx="5613172" cy="834640"/>
            <a:chOff x="-1041172" y="1922484"/>
            <a:chExt cx="5613172" cy="834640"/>
          </a:xfrm>
        </p:grpSpPr>
        <p:sp>
          <p:nvSpPr>
            <p:cNvPr id="84" name="Rettangolo 83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Triangolo rettangolo 84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Rettangolo 85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88" name="Triangolo rettangolo 87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Triangolo rettangolo 88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91" name="Sottotitolo 2"/>
          <p:cNvSpPr txBox="1">
            <a:spLocks/>
          </p:cNvSpPr>
          <p:nvPr/>
        </p:nvSpPr>
        <p:spPr>
          <a:xfrm>
            <a:off x="1050941" y="1930490"/>
            <a:ext cx="3083472" cy="66539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dirty="0" err="1" smtClean="0">
                <a:latin typeface="Montserrat SemiBold"/>
                <a:cs typeface="Montserrat SemiBold"/>
              </a:rPr>
              <a:t>Autoscaling</a:t>
            </a:r>
            <a:r>
              <a:rPr lang="it-IT" sz="1200" dirty="0" smtClean="0">
                <a:latin typeface="Montserrat SemiBold"/>
                <a:cs typeface="Montserrat SemiBold"/>
              </a:rPr>
              <a:t> e bilanciamento del carico</a:t>
            </a:r>
            <a:endParaRPr lang="it-IT" sz="1200" dirty="0">
              <a:latin typeface="Montserrat SemiBold"/>
              <a:cs typeface="Montserrat SemiBold"/>
            </a:endParaRPr>
          </a:p>
        </p:txBody>
      </p:sp>
      <p:sp>
        <p:nvSpPr>
          <p:cNvPr id="93" name="Sottotitolo 2"/>
          <p:cNvSpPr txBox="1">
            <a:spLocks/>
          </p:cNvSpPr>
          <p:nvPr/>
        </p:nvSpPr>
        <p:spPr>
          <a:xfrm>
            <a:off x="1090815" y="3045957"/>
            <a:ext cx="2954239" cy="6653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Rete DNS </a:t>
            </a:r>
            <a:r>
              <a:rPr lang="it-IT" sz="1300" dirty="0" smtClean="0">
                <a:latin typeface="Montserrat SemiBold"/>
                <a:cs typeface="Montserrat SemiBold"/>
              </a:rPr>
              <a:t>globale affidabile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5" name="Sottotitolo 2"/>
          <p:cNvSpPr txBox="1">
            <a:spLocks/>
          </p:cNvSpPr>
          <p:nvPr/>
        </p:nvSpPr>
        <p:spPr>
          <a:xfrm>
            <a:off x="1009339" y="4121492"/>
            <a:ext cx="3125074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Gestione automatizzata dei </a:t>
            </a:r>
            <a:r>
              <a:rPr lang="it-IT" sz="1300" dirty="0" smtClean="0">
                <a:latin typeface="Montserrat SemiBold"/>
                <a:cs typeface="Montserrat SemiBold"/>
              </a:rPr>
              <a:t>Container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8" name="Sottotitolo 2"/>
          <p:cNvSpPr txBox="1">
            <a:spLocks/>
          </p:cNvSpPr>
          <p:nvPr/>
        </p:nvSpPr>
        <p:spPr>
          <a:xfrm>
            <a:off x="5037104" y="2480609"/>
            <a:ext cx="3083472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Content Delivery Network</a:t>
            </a:r>
          </a:p>
        </p:txBody>
      </p:sp>
      <p:sp>
        <p:nvSpPr>
          <p:cNvPr id="99" name="Sottotitolo 2"/>
          <p:cNvSpPr txBox="1">
            <a:spLocks/>
          </p:cNvSpPr>
          <p:nvPr/>
        </p:nvSpPr>
        <p:spPr>
          <a:xfrm>
            <a:off x="4972278" y="3613548"/>
            <a:ext cx="3148297" cy="6521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Interconnessioni ad alte velocità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pic>
        <p:nvPicPr>
          <p:cNvPr id="76" name="Immagine 75" descr="Schermata 2017-05-09 alle 14.09.23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0" t="17155" r="13593" b="17357"/>
          <a:stretch/>
        </p:blipFill>
        <p:spPr>
          <a:xfrm>
            <a:off x="1956994" y="623740"/>
            <a:ext cx="525487" cy="523965"/>
          </a:xfrm>
          <a:prstGeom prst="rect">
            <a:avLst/>
          </a:prstGeom>
        </p:spPr>
      </p:pic>
      <p:pic>
        <p:nvPicPr>
          <p:cNvPr id="77" name="Immagine 76" descr="Schermata 2017-05-09 alle 14.09.23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0" t="17155" r="13593" b="17357"/>
          <a:stretch/>
        </p:blipFill>
        <p:spPr>
          <a:xfrm>
            <a:off x="6686067" y="623740"/>
            <a:ext cx="525487" cy="523965"/>
          </a:xfrm>
          <a:prstGeom prst="rect">
            <a:avLst/>
          </a:prstGeom>
        </p:spPr>
      </p:pic>
      <p:pic>
        <p:nvPicPr>
          <p:cNvPr id="6" name="Immagine 5" descr="Schermata 2017-05-09 alle 15.37.2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7" y="1930490"/>
            <a:ext cx="614412" cy="614412"/>
          </a:xfrm>
          <a:prstGeom prst="rect">
            <a:avLst/>
          </a:prstGeom>
        </p:spPr>
      </p:pic>
      <p:pic>
        <p:nvPicPr>
          <p:cNvPr id="8" name="Immagine 7" descr="Schermata 2017-05-09 alle 15.37.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3" y="3016511"/>
            <a:ext cx="717658" cy="675443"/>
          </a:xfrm>
          <a:prstGeom prst="rect">
            <a:avLst/>
          </a:prstGeom>
        </p:spPr>
      </p:pic>
      <p:pic>
        <p:nvPicPr>
          <p:cNvPr id="9" name="Immagine 8" descr="Schermata 2017-05-09 alle 15.37.3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5" y="4146330"/>
            <a:ext cx="618842" cy="640556"/>
          </a:xfrm>
          <a:prstGeom prst="rect">
            <a:avLst/>
          </a:prstGeom>
        </p:spPr>
      </p:pic>
      <p:pic>
        <p:nvPicPr>
          <p:cNvPr id="13" name="Immagine 12" descr="Schermata 2017-05-09 alle 15.37.4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69" y="3691954"/>
            <a:ext cx="598817" cy="523965"/>
          </a:xfrm>
          <a:prstGeom prst="rect">
            <a:avLst/>
          </a:prstGeom>
        </p:spPr>
      </p:pic>
      <p:pic>
        <p:nvPicPr>
          <p:cNvPr id="14" name="Immagine 13" descr="Schermata 2017-05-09 alle 15.37.5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47" y="2472603"/>
            <a:ext cx="589859" cy="6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 descr="640x360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052843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-217027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576386" y="423281"/>
            <a:ext cx="5991228" cy="859387"/>
          </a:xfrm>
          <a:prstGeom prst="rect">
            <a:avLst/>
          </a:prstGeom>
          <a:solidFill>
            <a:srgbClr val="F013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rettangolo 4"/>
          <p:cNvSpPr/>
          <p:nvPr/>
        </p:nvSpPr>
        <p:spPr>
          <a:xfrm flipH="1">
            <a:off x="1576386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/>
          <p:cNvSpPr/>
          <p:nvPr/>
        </p:nvSpPr>
        <p:spPr>
          <a:xfrm>
            <a:off x="7052843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0" y="423281"/>
            <a:ext cx="9144000" cy="8593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5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MACHINE LEARNING</a:t>
            </a:r>
            <a:endParaRPr lang="it-IT" sz="5500" dirty="0">
              <a:solidFill>
                <a:schemeClr val="bg1"/>
              </a:solidFill>
              <a:latin typeface="Haettenschweiler"/>
              <a:cs typeface="Haettenschweiler"/>
            </a:endParaRPr>
          </a:p>
        </p:txBody>
      </p:sp>
      <p:grpSp>
        <p:nvGrpSpPr>
          <p:cNvPr id="54" name="Gruppo 53"/>
          <p:cNvGrpSpPr/>
          <p:nvPr/>
        </p:nvGrpSpPr>
        <p:grpSpPr>
          <a:xfrm>
            <a:off x="-1041172" y="1922484"/>
            <a:ext cx="5613172" cy="834640"/>
            <a:chOff x="-1041172" y="1922484"/>
            <a:chExt cx="5613172" cy="834640"/>
          </a:xfrm>
        </p:grpSpPr>
        <p:sp>
          <p:nvSpPr>
            <p:cNvPr id="12" name="Rettangolo 11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iangolo rettangolo 15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7" name="Triangolo rettangolo 1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Triangolo rettangolo 1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uppo 54"/>
          <p:cNvGrpSpPr/>
          <p:nvPr/>
        </p:nvGrpSpPr>
        <p:grpSpPr>
          <a:xfrm>
            <a:off x="-1041174" y="3037950"/>
            <a:ext cx="5613172" cy="834640"/>
            <a:chOff x="-1041172" y="1922484"/>
            <a:chExt cx="5613172" cy="834640"/>
          </a:xfrm>
        </p:grpSpPr>
        <p:sp>
          <p:nvSpPr>
            <p:cNvPr id="56" name="Rettangolo 55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Triangolo rettangolo 56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0" name="Triangolo rettangolo 59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Triangolo rettangolo 60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2" name="Gruppo 61"/>
          <p:cNvGrpSpPr/>
          <p:nvPr/>
        </p:nvGrpSpPr>
        <p:grpSpPr>
          <a:xfrm>
            <a:off x="-1052629" y="4113486"/>
            <a:ext cx="5613172" cy="834640"/>
            <a:chOff x="-1041172" y="1922484"/>
            <a:chExt cx="5613172" cy="834640"/>
          </a:xfrm>
        </p:grpSpPr>
        <p:sp>
          <p:nvSpPr>
            <p:cNvPr id="63" name="Rettangolo 62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iangolo rettangolo 63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6" name="Gruppo 65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7" name="Triangolo rettangolo 6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iangolo rettangolo 6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9" name="Gruppo 68"/>
          <p:cNvGrpSpPr/>
          <p:nvPr/>
        </p:nvGrpSpPr>
        <p:grpSpPr>
          <a:xfrm flipH="1">
            <a:off x="4560542" y="2472603"/>
            <a:ext cx="5613172" cy="834640"/>
            <a:chOff x="-1041172" y="1922484"/>
            <a:chExt cx="5613172" cy="834640"/>
          </a:xfrm>
        </p:grpSpPr>
        <p:sp>
          <p:nvSpPr>
            <p:cNvPr id="70" name="Rettangolo 6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iangolo rettangolo 7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ttangolo 7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74" name="Triangolo rettangolo 73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Triangolo rettangolo 74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3" name="Gruppo 82"/>
          <p:cNvGrpSpPr/>
          <p:nvPr/>
        </p:nvGrpSpPr>
        <p:grpSpPr>
          <a:xfrm flipH="1">
            <a:off x="4556113" y="3619207"/>
            <a:ext cx="5613172" cy="834640"/>
            <a:chOff x="-1041172" y="1922484"/>
            <a:chExt cx="5613172" cy="834640"/>
          </a:xfrm>
        </p:grpSpPr>
        <p:sp>
          <p:nvSpPr>
            <p:cNvPr id="84" name="Rettangolo 83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Triangolo rettangolo 84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Rettangolo 85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88" name="Triangolo rettangolo 87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Triangolo rettangolo 88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91" name="Sottotitolo 2"/>
          <p:cNvSpPr txBox="1">
            <a:spLocks/>
          </p:cNvSpPr>
          <p:nvPr/>
        </p:nvSpPr>
        <p:spPr>
          <a:xfrm>
            <a:off x="1050941" y="1930490"/>
            <a:ext cx="3083472" cy="66539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dirty="0" smtClean="0">
                <a:latin typeface="Montserrat SemiBold"/>
                <a:cs typeface="Montserrat SemiBold"/>
              </a:rPr>
              <a:t>Servizio di </a:t>
            </a:r>
            <a:r>
              <a:rPr lang="it-IT" sz="1200" dirty="0">
                <a:latin typeface="Montserrat SemiBold"/>
                <a:cs typeface="Montserrat SemiBold"/>
              </a:rPr>
              <a:t>Machine</a:t>
            </a:r>
            <a:r>
              <a:rPr lang="it-IT" sz="1200" dirty="0" smtClean="0">
                <a:latin typeface="Montserrat SemiBold"/>
                <a:cs typeface="Montserrat SemiBold"/>
              </a:rPr>
              <a:t> Learning</a:t>
            </a:r>
            <a:endParaRPr lang="it-IT" sz="1200" dirty="0">
              <a:latin typeface="Montserrat SemiBold"/>
              <a:cs typeface="Montserrat SemiBold"/>
            </a:endParaRPr>
          </a:p>
        </p:txBody>
      </p:sp>
      <p:sp>
        <p:nvSpPr>
          <p:cNvPr id="93" name="Sottotitolo 2"/>
          <p:cNvSpPr txBox="1">
            <a:spLocks/>
          </p:cNvSpPr>
          <p:nvPr/>
        </p:nvSpPr>
        <p:spPr>
          <a:xfrm>
            <a:off x="1090815" y="3045957"/>
            <a:ext cx="2954239" cy="6653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Ricerca di nuovi lavori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5" name="Sottotitolo 2"/>
          <p:cNvSpPr txBox="1">
            <a:spLocks/>
          </p:cNvSpPr>
          <p:nvPr/>
        </p:nvSpPr>
        <p:spPr>
          <a:xfrm>
            <a:off x="1009339" y="4121492"/>
            <a:ext cx="3125074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Potente analisi di video, immagini</a:t>
            </a:r>
            <a:r>
              <a:rPr lang="it-IT" sz="1300" dirty="0">
                <a:latin typeface="Montserrat SemiBold"/>
                <a:cs typeface="Montserrat SemiBold"/>
              </a:rPr>
              <a:t> </a:t>
            </a:r>
            <a:r>
              <a:rPr lang="it-IT" sz="1300" dirty="0" smtClean="0">
                <a:latin typeface="Montserrat SemiBold"/>
                <a:cs typeface="Montserrat SemiBold"/>
              </a:rPr>
              <a:t>e testi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8" name="Sottotitolo 2"/>
          <p:cNvSpPr txBox="1">
            <a:spLocks/>
          </p:cNvSpPr>
          <p:nvPr/>
        </p:nvSpPr>
        <p:spPr>
          <a:xfrm>
            <a:off x="5037104" y="2480609"/>
            <a:ext cx="3083472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Potente riconoscimento vocale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9" name="Sottotitolo 2"/>
          <p:cNvSpPr txBox="1">
            <a:spLocks/>
          </p:cNvSpPr>
          <p:nvPr/>
        </p:nvSpPr>
        <p:spPr>
          <a:xfrm>
            <a:off x="4972278" y="3613548"/>
            <a:ext cx="3148297" cy="6521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Traduzione veloce e dinamica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pic>
        <p:nvPicPr>
          <p:cNvPr id="78" name="Immagine 77" descr="Schermata 2017-05-09 alle 14.09.32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15811" r="15803" b="16908"/>
          <a:stretch/>
        </p:blipFill>
        <p:spPr>
          <a:xfrm>
            <a:off x="1804616" y="652711"/>
            <a:ext cx="549562" cy="495596"/>
          </a:xfrm>
          <a:prstGeom prst="rect">
            <a:avLst/>
          </a:prstGeom>
        </p:spPr>
      </p:pic>
      <p:pic>
        <p:nvPicPr>
          <p:cNvPr id="79" name="Immagine 78" descr="Schermata 2017-05-09 alle 14.09.32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15811" r="15803" b="16908"/>
          <a:stretch/>
        </p:blipFill>
        <p:spPr>
          <a:xfrm>
            <a:off x="6778062" y="652711"/>
            <a:ext cx="549562" cy="495596"/>
          </a:xfrm>
          <a:prstGeom prst="rect">
            <a:avLst/>
          </a:prstGeom>
        </p:spPr>
      </p:pic>
      <p:pic>
        <p:nvPicPr>
          <p:cNvPr id="20" name="Immagine 19" descr="Schermata 2017-05-09 alle 16.06.3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8" y="1934549"/>
            <a:ext cx="596900" cy="656590"/>
          </a:xfrm>
          <a:prstGeom prst="rect">
            <a:avLst/>
          </a:prstGeom>
        </p:spPr>
      </p:pic>
      <p:pic>
        <p:nvPicPr>
          <p:cNvPr id="21" name="Immagine 20" descr="Schermata 2017-05-09 alle 16.06.4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8" y="2980888"/>
            <a:ext cx="562681" cy="652710"/>
          </a:xfrm>
          <a:prstGeom prst="rect">
            <a:avLst/>
          </a:prstGeom>
        </p:spPr>
      </p:pic>
      <p:pic>
        <p:nvPicPr>
          <p:cNvPr id="25" name="Immagine 24" descr="Schermata 2017-05-09 alle 16.06.0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1" y="4113486"/>
            <a:ext cx="805224" cy="636386"/>
          </a:xfrm>
          <a:prstGeom prst="rect">
            <a:avLst/>
          </a:prstGeom>
        </p:spPr>
      </p:pic>
      <p:pic>
        <p:nvPicPr>
          <p:cNvPr id="26" name="Immagine 25" descr="Schermata 2017-05-09 alle 16.06.1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435" y="2472603"/>
            <a:ext cx="704944" cy="693388"/>
          </a:xfrm>
          <a:prstGeom prst="rect">
            <a:avLst/>
          </a:prstGeom>
        </p:spPr>
      </p:pic>
      <p:pic>
        <p:nvPicPr>
          <p:cNvPr id="27" name="Immagine 26" descr="Schermata 2017-05-09 alle 16.05.5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76" y="3728284"/>
            <a:ext cx="542254" cy="4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1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2" r="10082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052843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-217027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576386" y="423281"/>
            <a:ext cx="5991228" cy="859387"/>
          </a:xfrm>
          <a:prstGeom prst="rect">
            <a:avLst/>
          </a:prstGeom>
          <a:solidFill>
            <a:srgbClr val="F013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rettangolo 4"/>
          <p:cNvSpPr/>
          <p:nvPr/>
        </p:nvSpPr>
        <p:spPr>
          <a:xfrm flipH="1">
            <a:off x="1576386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/>
          <p:cNvSpPr/>
          <p:nvPr/>
        </p:nvSpPr>
        <p:spPr>
          <a:xfrm>
            <a:off x="7052843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/>
          <p:cNvGrpSpPr/>
          <p:nvPr/>
        </p:nvGrpSpPr>
        <p:grpSpPr>
          <a:xfrm>
            <a:off x="-1041172" y="1922484"/>
            <a:ext cx="5613172" cy="834640"/>
            <a:chOff x="-1041172" y="1922484"/>
            <a:chExt cx="5613172" cy="834640"/>
          </a:xfrm>
        </p:grpSpPr>
        <p:sp>
          <p:nvSpPr>
            <p:cNvPr id="12" name="Rettangolo 11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iangolo rettangolo 15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7" name="Triangolo rettangolo 1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Triangolo rettangolo 1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uppo 54"/>
          <p:cNvGrpSpPr/>
          <p:nvPr/>
        </p:nvGrpSpPr>
        <p:grpSpPr>
          <a:xfrm>
            <a:off x="-1041174" y="3037950"/>
            <a:ext cx="5613172" cy="834640"/>
            <a:chOff x="-1041172" y="1922484"/>
            <a:chExt cx="5613172" cy="834640"/>
          </a:xfrm>
        </p:grpSpPr>
        <p:sp>
          <p:nvSpPr>
            <p:cNvPr id="56" name="Rettangolo 55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Triangolo rettangolo 56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0" name="Triangolo rettangolo 59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Triangolo rettangolo 60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2" name="Gruppo 61"/>
          <p:cNvGrpSpPr/>
          <p:nvPr/>
        </p:nvGrpSpPr>
        <p:grpSpPr>
          <a:xfrm>
            <a:off x="-1052629" y="4113486"/>
            <a:ext cx="5613172" cy="834640"/>
            <a:chOff x="-1041172" y="1922484"/>
            <a:chExt cx="5613172" cy="834640"/>
          </a:xfrm>
        </p:grpSpPr>
        <p:sp>
          <p:nvSpPr>
            <p:cNvPr id="63" name="Rettangolo 62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iangolo rettangolo 63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6" name="Gruppo 65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7" name="Triangolo rettangolo 6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iangolo rettangolo 6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9" name="Gruppo 68"/>
          <p:cNvGrpSpPr/>
          <p:nvPr/>
        </p:nvGrpSpPr>
        <p:grpSpPr>
          <a:xfrm flipH="1">
            <a:off x="4560542" y="2472603"/>
            <a:ext cx="5613172" cy="834640"/>
            <a:chOff x="-1041172" y="1922484"/>
            <a:chExt cx="5613172" cy="834640"/>
          </a:xfrm>
        </p:grpSpPr>
        <p:sp>
          <p:nvSpPr>
            <p:cNvPr id="70" name="Rettangolo 6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iangolo rettangolo 7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ttangolo 7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74" name="Triangolo rettangolo 73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Triangolo rettangolo 74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3" name="Gruppo 82"/>
          <p:cNvGrpSpPr/>
          <p:nvPr/>
        </p:nvGrpSpPr>
        <p:grpSpPr>
          <a:xfrm flipH="1">
            <a:off x="4556113" y="3619207"/>
            <a:ext cx="5613172" cy="834640"/>
            <a:chOff x="-1041172" y="1922484"/>
            <a:chExt cx="5613172" cy="834640"/>
          </a:xfrm>
        </p:grpSpPr>
        <p:sp>
          <p:nvSpPr>
            <p:cNvPr id="84" name="Rettangolo 83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Triangolo rettangolo 84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Rettangolo 85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88" name="Triangolo rettangolo 87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Triangolo rettangolo 88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91" name="Sottotitolo 2"/>
          <p:cNvSpPr txBox="1">
            <a:spLocks/>
          </p:cNvSpPr>
          <p:nvPr/>
        </p:nvSpPr>
        <p:spPr>
          <a:xfrm>
            <a:off x="1050941" y="1930490"/>
            <a:ext cx="3083472" cy="66539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dirty="0" smtClean="0">
                <a:latin typeface="Montserrat SemiBold"/>
                <a:cs typeface="Montserrat SemiBold"/>
              </a:rPr>
              <a:t>Google Cloud API</a:t>
            </a:r>
            <a:endParaRPr lang="it-IT" sz="1200" dirty="0">
              <a:latin typeface="Montserrat SemiBold"/>
              <a:cs typeface="Montserrat SemiBold"/>
            </a:endParaRPr>
          </a:p>
        </p:txBody>
      </p:sp>
      <p:sp>
        <p:nvSpPr>
          <p:cNvPr id="93" name="Sottotitolo 2"/>
          <p:cNvSpPr txBox="1">
            <a:spLocks/>
          </p:cNvSpPr>
          <p:nvPr/>
        </p:nvSpPr>
        <p:spPr>
          <a:xfrm>
            <a:off x="1090815" y="3045957"/>
            <a:ext cx="2954239" cy="6653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Monitoraggio </a:t>
            </a:r>
            <a:r>
              <a:rPr lang="it-IT" sz="1300" dirty="0" smtClean="0">
                <a:latin typeface="Montserrat SemiBold"/>
                <a:cs typeface="Montserrat SemiBold"/>
              </a:rPr>
              <a:t>ed </a:t>
            </a:r>
            <a:r>
              <a:rPr lang="it-IT" sz="1300" dirty="0">
                <a:latin typeface="Montserrat SemiBold"/>
                <a:cs typeface="Montserrat SemiBold"/>
              </a:rPr>
              <a:t>allerta </a:t>
            </a:r>
            <a:r>
              <a:rPr lang="it-IT" sz="1300" dirty="0" smtClean="0">
                <a:latin typeface="Montserrat SemiBold"/>
                <a:cs typeface="Montserrat SemiBold"/>
              </a:rPr>
              <a:t>delle eccezioni </a:t>
            </a:r>
            <a:r>
              <a:rPr lang="it-IT" sz="1300" dirty="0">
                <a:latin typeface="Montserrat SemiBold"/>
                <a:cs typeface="Montserrat SemiBold"/>
              </a:rPr>
              <a:t>in tempo reale</a:t>
            </a:r>
          </a:p>
        </p:txBody>
      </p:sp>
      <p:sp>
        <p:nvSpPr>
          <p:cNvPr id="95" name="Sottotitolo 2"/>
          <p:cNvSpPr txBox="1">
            <a:spLocks/>
          </p:cNvSpPr>
          <p:nvPr/>
        </p:nvSpPr>
        <p:spPr>
          <a:xfrm>
            <a:off x="1009339" y="4121492"/>
            <a:ext cx="3125074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err="1" smtClean="0">
                <a:latin typeface="Montserrat SemiBold"/>
                <a:cs typeface="Montserrat SemiBold"/>
              </a:rPr>
              <a:t>App</a:t>
            </a:r>
            <a:r>
              <a:rPr lang="it-IT" sz="1300" dirty="0" smtClean="0">
                <a:latin typeface="Montserrat SemiBold"/>
                <a:cs typeface="Montserrat SemiBold"/>
              </a:rPr>
              <a:t> per </a:t>
            </a:r>
            <a:r>
              <a:rPr lang="it-IT" sz="1300" dirty="0" err="1" smtClean="0">
                <a:latin typeface="Montserrat SemiBold"/>
                <a:cs typeface="Montserrat SemiBold"/>
              </a:rPr>
              <a:t>smartphone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8" name="Sottotitolo 2"/>
          <p:cNvSpPr txBox="1">
            <a:spLocks/>
          </p:cNvSpPr>
          <p:nvPr/>
        </p:nvSpPr>
        <p:spPr>
          <a:xfrm>
            <a:off x="5037104" y="2480609"/>
            <a:ext cx="3083472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Google Cloud Deployment Manager</a:t>
            </a:r>
          </a:p>
        </p:txBody>
      </p:sp>
      <p:sp>
        <p:nvSpPr>
          <p:cNvPr id="99" name="Sottotitolo 2"/>
          <p:cNvSpPr txBox="1">
            <a:spLocks/>
          </p:cNvSpPr>
          <p:nvPr/>
        </p:nvSpPr>
        <p:spPr>
          <a:xfrm>
            <a:off x="4972278" y="3613548"/>
            <a:ext cx="3148297" cy="6521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Monitoraggio delle prestazioni ed analisi</a:t>
            </a:r>
          </a:p>
        </p:txBody>
      </p:sp>
      <p:sp>
        <p:nvSpPr>
          <p:cNvPr id="76" name="Titolo 1"/>
          <p:cNvSpPr txBox="1">
            <a:spLocks/>
          </p:cNvSpPr>
          <p:nvPr/>
        </p:nvSpPr>
        <p:spPr>
          <a:xfrm>
            <a:off x="0" y="309551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it-IT" sz="38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STRUMENTI DI</a:t>
            </a:r>
          </a:p>
        </p:txBody>
      </p:sp>
      <p:sp>
        <p:nvSpPr>
          <p:cNvPr id="77" name="Titolo 1"/>
          <p:cNvSpPr txBox="1">
            <a:spLocks/>
          </p:cNvSpPr>
          <p:nvPr/>
        </p:nvSpPr>
        <p:spPr>
          <a:xfrm>
            <a:off x="1" y="675701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it-IT" sz="38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GESTIONE</a:t>
            </a:r>
          </a:p>
        </p:txBody>
      </p:sp>
      <p:pic>
        <p:nvPicPr>
          <p:cNvPr id="80" name="Immagine 79" descr="Schermata 2017-05-09 alle 14.09.40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7" t="24523" r="19423" b="21497"/>
          <a:stretch/>
        </p:blipFill>
        <p:spPr>
          <a:xfrm>
            <a:off x="2368198" y="682470"/>
            <a:ext cx="427790" cy="356491"/>
          </a:xfrm>
          <a:prstGeom prst="rect">
            <a:avLst/>
          </a:prstGeom>
        </p:spPr>
      </p:pic>
      <p:pic>
        <p:nvPicPr>
          <p:cNvPr id="81" name="Immagine 80" descr="Schermata 2017-05-09 alle 14.09.40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7" t="24523" r="19423" b="21497"/>
          <a:stretch/>
        </p:blipFill>
        <p:spPr>
          <a:xfrm>
            <a:off x="6484485" y="682470"/>
            <a:ext cx="427790" cy="356491"/>
          </a:xfrm>
          <a:prstGeom prst="rect">
            <a:avLst/>
          </a:prstGeom>
        </p:spPr>
      </p:pic>
      <p:pic>
        <p:nvPicPr>
          <p:cNvPr id="6" name="Immagine 5" descr="Schermata 2017-05-09 alle 16.2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" y="1987885"/>
            <a:ext cx="632926" cy="549919"/>
          </a:xfrm>
          <a:prstGeom prst="rect">
            <a:avLst/>
          </a:prstGeom>
        </p:spPr>
      </p:pic>
      <p:pic>
        <p:nvPicPr>
          <p:cNvPr id="8" name="Immagine 7" descr="Schermata 2017-05-09 alle 16.24.3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68" y="4191316"/>
            <a:ext cx="594407" cy="525059"/>
          </a:xfrm>
          <a:prstGeom prst="rect">
            <a:avLst/>
          </a:prstGeom>
        </p:spPr>
      </p:pic>
      <p:pic>
        <p:nvPicPr>
          <p:cNvPr id="9" name="Immagine 8" descr="Schermata 2017-05-09 alle 16.24.5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44" y="2529203"/>
            <a:ext cx="588538" cy="567519"/>
          </a:xfrm>
          <a:prstGeom prst="rect">
            <a:avLst/>
          </a:prstGeom>
        </p:spPr>
      </p:pic>
      <p:pic>
        <p:nvPicPr>
          <p:cNvPr id="13" name="Immagine 12" descr="Schermata 2017-05-09 alle 16.24.5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44" y="3617116"/>
            <a:ext cx="616123" cy="648551"/>
          </a:xfrm>
          <a:prstGeom prst="rect">
            <a:avLst/>
          </a:prstGeom>
        </p:spPr>
      </p:pic>
      <p:pic>
        <p:nvPicPr>
          <p:cNvPr id="14" name="Immagine 13" descr="Schermata 2017-05-09 alle 16.25.0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3" y="3045957"/>
            <a:ext cx="594407" cy="59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1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database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2" b="20883"/>
          <a:stretch/>
        </p:blipFill>
        <p:spPr>
          <a:xfrm>
            <a:off x="-27469" y="0"/>
            <a:ext cx="9144000" cy="51435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052843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-217027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576386" y="423281"/>
            <a:ext cx="5991228" cy="859387"/>
          </a:xfrm>
          <a:prstGeom prst="rect">
            <a:avLst/>
          </a:prstGeom>
          <a:solidFill>
            <a:srgbClr val="F013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rettangolo 4"/>
          <p:cNvSpPr/>
          <p:nvPr/>
        </p:nvSpPr>
        <p:spPr>
          <a:xfrm flipH="1">
            <a:off x="1576386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/>
          <p:cNvSpPr/>
          <p:nvPr/>
        </p:nvSpPr>
        <p:spPr>
          <a:xfrm>
            <a:off x="7052843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0" y="286103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it-IT" sz="38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ARCHIVIAZIONE</a:t>
            </a:r>
          </a:p>
        </p:txBody>
      </p:sp>
      <p:grpSp>
        <p:nvGrpSpPr>
          <p:cNvPr id="54" name="Gruppo 53"/>
          <p:cNvGrpSpPr/>
          <p:nvPr/>
        </p:nvGrpSpPr>
        <p:grpSpPr>
          <a:xfrm>
            <a:off x="-1068641" y="1408645"/>
            <a:ext cx="5613172" cy="834640"/>
            <a:chOff x="-1041172" y="1922484"/>
            <a:chExt cx="5613172" cy="834640"/>
          </a:xfrm>
        </p:grpSpPr>
        <p:sp>
          <p:nvSpPr>
            <p:cNvPr id="12" name="Rettangolo 11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iangolo rettangolo 15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7" name="Triangolo rettangolo 1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Triangolo rettangolo 1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uppo 54"/>
          <p:cNvGrpSpPr/>
          <p:nvPr/>
        </p:nvGrpSpPr>
        <p:grpSpPr>
          <a:xfrm>
            <a:off x="-1057183" y="2513221"/>
            <a:ext cx="5613172" cy="834640"/>
            <a:chOff x="-1041172" y="1922484"/>
            <a:chExt cx="5613172" cy="834640"/>
          </a:xfrm>
        </p:grpSpPr>
        <p:sp>
          <p:nvSpPr>
            <p:cNvPr id="56" name="Rettangolo 55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Triangolo rettangolo 56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0" name="Triangolo rettangolo 59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Triangolo rettangolo 60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2" name="Gruppo 61"/>
          <p:cNvGrpSpPr/>
          <p:nvPr/>
        </p:nvGrpSpPr>
        <p:grpSpPr>
          <a:xfrm>
            <a:off x="-1068640" y="3599634"/>
            <a:ext cx="5613172" cy="834640"/>
            <a:chOff x="-1041172" y="1922484"/>
            <a:chExt cx="5613172" cy="834640"/>
          </a:xfrm>
        </p:grpSpPr>
        <p:sp>
          <p:nvSpPr>
            <p:cNvPr id="63" name="Rettangolo 62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iangolo rettangolo 63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6" name="Gruppo 65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7" name="Triangolo rettangolo 6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iangolo rettangolo 6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9" name="Gruppo 68"/>
          <p:cNvGrpSpPr/>
          <p:nvPr/>
        </p:nvGrpSpPr>
        <p:grpSpPr>
          <a:xfrm flipH="1">
            <a:off x="4544530" y="3141240"/>
            <a:ext cx="5613172" cy="834640"/>
            <a:chOff x="-1041172" y="1922484"/>
            <a:chExt cx="5613172" cy="834640"/>
          </a:xfrm>
        </p:grpSpPr>
        <p:sp>
          <p:nvSpPr>
            <p:cNvPr id="70" name="Rettangolo 6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iangolo rettangolo 7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ttangolo 7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74" name="Triangolo rettangolo 73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Triangolo rettangolo 74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3" name="Gruppo 82"/>
          <p:cNvGrpSpPr/>
          <p:nvPr/>
        </p:nvGrpSpPr>
        <p:grpSpPr>
          <a:xfrm flipH="1">
            <a:off x="4544532" y="4200685"/>
            <a:ext cx="5613172" cy="834640"/>
            <a:chOff x="-1041172" y="1922484"/>
            <a:chExt cx="5613172" cy="834640"/>
          </a:xfrm>
        </p:grpSpPr>
        <p:sp>
          <p:nvSpPr>
            <p:cNvPr id="84" name="Rettangolo 83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Triangolo rettangolo 84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Rettangolo 85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88" name="Triangolo rettangolo 87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Triangolo rettangolo 88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91" name="Sottotitolo 2"/>
          <p:cNvSpPr txBox="1">
            <a:spLocks/>
          </p:cNvSpPr>
          <p:nvPr/>
        </p:nvSpPr>
        <p:spPr>
          <a:xfrm>
            <a:off x="1050941" y="1416308"/>
            <a:ext cx="3083472" cy="66539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dirty="0" smtClean="0">
                <a:latin typeface="Montserrat SemiBold"/>
                <a:cs typeface="Montserrat SemiBold"/>
              </a:rPr>
              <a:t>Archiviazione Google Cloud</a:t>
            </a:r>
            <a:endParaRPr lang="it-IT" sz="1200" dirty="0">
              <a:latin typeface="Montserrat SemiBold"/>
              <a:cs typeface="Montserrat SemiBold"/>
            </a:endParaRPr>
          </a:p>
        </p:txBody>
      </p:sp>
      <p:sp>
        <p:nvSpPr>
          <p:cNvPr id="93" name="Sottotitolo 2"/>
          <p:cNvSpPr txBox="1">
            <a:spLocks/>
          </p:cNvSpPr>
          <p:nvPr/>
        </p:nvSpPr>
        <p:spPr>
          <a:xfrm>
            <a:off x="1073942" y="2521229"/>
            <a:ext cx="2954239" cy="6653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Cloud SQL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5" name="Sottotitolo 2"/>
          <p:cNvSpPr txBox="1">
            <a:spLocks/>
          </p:cNvSpPr>
          <p:nvPr/>
        </p:nvSpPr>
        <p:spPr>
          <a:xfrm>
            <a:off x="984291" y="3607641"/>
            <a:ext cx="3134110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Cloud </a:t>
            </a:r>
            <a:r>
              <a:rPr lang="it-IT" sz="1300" dirty="0" err="1" smtClean="0">
                <a:latin typeface="Montserrat SemiBold"/>
                <a:cs typeface="Montserrat SemiBold"/>
              </a:rPr>
              <a:t>Bigtable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9" name="Sottotitolo 2"/>
          <p:cNvSpPr txBox="1">
            <a:spLocks/>
          </p:cNvSpPr>
          <p:nvPr/>
        </p:nvSpPr>
        <p:spPr>
          <a:xfrm>
            <a:off x="4956451" y="3155540"/>
            <a:ext cx="3148297" cy="6521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Cloud </a:t>
            </a:r>
            <a:r>
              <a:rPr lang="it-IT" sz="1300" dirty="0" err="1" smtClean="0">
                <a:latin typeface="Montserrat SemiBold"/>
                <a:cs typeface="Montserrat SemiBold"/>
              </a:rPr>
              <a:t>Datastore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76" name="Titolo 1"/>
          <p:cNvSpPr txBox="1">
            <a:spLocks/>
          </p:cNvSpPr>
          <p:nvPr/>
        </p:nvSpPr>
        <p:spPr>
          <a:xfrm>
            <a:off x="0" y="680673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it-IT" sz="38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E DATABASE</a:t>
            </a:r>
          </a:p>
        </p:txBody>
      </p:sp>
      <p:pic>
        <p:nvPicPr>
          <p:cNvPr id="77" name="Immagine 76" descr="Schermata 2017-05-09 alle 14.09.17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0" t="23551" r="17982" b="23551"/>
          <a:stretch/>
        </p:blipFill>
        <p:spPr>
          <a:xfrm>
            <a:off x="2442433" y="703058"/>
            <a:ext cx="468442" cy="335903"/>
          </a:xfrm>
          <a:prstGeom prst="rect">
            <a:avLst/>
          </a:prstGeom>
        </p:spPr>
      </p:pic>
      <p:pic>
        <p:nvPicPr>
          <p:cNvPr id="78" name="Immagine 77" descr="Schermata 2017-05-09 alle 14.09.17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0" t="23551" r="17982" b="23551"/>
          <a:stretch/>
        </p:blipFill>
        <p:spPr>
          <a:xfrm>
            <a:off x="6363271" y="705948"/>
            <a:ext cx="468442" cy="335903"/>
          </a:xfrm>
          <a:prstGeom prst="rect">
            <a:avLst/>
          </a:prstGeom>
        </p:spPr>
      </p:pic>
      <p:grpSp>
        <p:nvGrpSpPr>
          <p:cNvPr id="79" name="Gruppo 78"/>
          <p:cNvGrpSpPr/>
          <p:nvPr/>
        </p:nvGrpSpPr>
        <p:grpSpPr>
          <a:xfrm flipH="1">
            <a:off x="4544530" y="1980143"/>
            <a:ext cx="5613172" cy="834640"/>
            <a:chOff x="-1041172" y="1922484"/>
            <a:chExt cx="5613172" cy="834640"/>
          </a:xfrm>
        </p:grpSpPr>
        <p:sp>
          <p:nvSpPr>
            <p:cNvPr id="80" name="Rettangolo 7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Triangolo rettangolo 8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Rettangolo 8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02" name="Gruppo 101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03" name="Triangolo rettangolo 102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Triangolo rettangolo 103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pic>
        <p:nvPicPr>
          <p:cNvPr id="6" name="Immagine 5" descr="Schermata 2017-05-09 alle 14.41.4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8" y="1426337"/>
            <a:ext cx="591134" cy="612246"/>
          </a:xfrm>
          <a:prstGeom prst="rect">
            <a:avLst/>
          </a:prstGeom>
        </p:spPr>
      </p:pic>
      <p:pic>
        <p:nvPicPr>
          <p:cNvPr id="8" name="Immagine 7" descr="Schermata 2017-05-09 alle 14.41.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7" y="2513221"/>
            <a:ext cx="692635" cy="775338"/>
          </a:xfrm>
          <a:prstGeom prst="rect">
            <a:avLst/>
          </a:prstGeom>
        </p:spPr>
      </p:pic>
      <p:pic>
        <p:nvPicPr>
          <p:cNvPr id="9" name="Immagine 8" descr="Schermata 2017-05-09 alle 14.41.5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6" y="3572004"/>
            <a:ext cx="730965" cy="719719"/>
          </a:xfrm>
          <a:prstGeom prst="rect">
            <a:avLst/>
          </a:prstGeom>
        </p:spPr>
      </p:pic>
      <p:pic>
        <p:nvPicPr>
          <p:cNvPr id="13" name="Immagine 12" descr="Schermata 2017-05-09 alle 14.42.0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4" y="2018081"/>
            <a:ext cx="667235" cy="635462"/>
          </a:xfrm>
          <a:prstGeom prst="rect">
            <a:avLst/>
          </a:prstGeom>
        </p:spPr>
      </p:pic>
      <p:pic>
        <p:nvPicPr>
          <p:cNvPr id="14" name="Immagine 13" descr="Schermata 2017-05-09 alle 14.42.09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39" y="4184619"/>
            <a:ext cx="656104" cy="689465"/>
          </a:xfrm>
          <a:prstGeom prst="rect">
            <a:avLst/>
          </a:prstGeom>
        </p:spPr>
      </p:pic>
      <p:pic>
        <p:nvPicPr>
          <p:cNvPr id="20" name="Immagine 19" descr="Schermata 2017-05-09 alle 14.42.1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48" y="3125162"/>
            <a:ext cx="610674" cy="668285"/>
          </a:xfrm>
          <a:prstGeom prst="rect">
            <a:avLst/>
          </a:prstGeom>
        </p:spPr>
      </p:pic>
      <p:sp>
        <p:nvSpPr>
          <p:cNvPr id="98" name="Sottotitolo 2"/>
          <p:cNvSpPr txBox="1">
            <a:spLocks/>
          </p:cNvSpPr>
          <p:nvPr/>
        </p:nvSpPr>
        <p:spPr>
          <a:xfrm>
            <a:off x="5021276" y="1983877"/>
            <a:ext cx="3083472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Cloud </a:t>
            </a:r>
            <a:r>
              <a:rPr lang="it-IT" sz="1300" dirty="0" err="1" smtClean="0">
                <a:latin typeface="Montserrat SemiBold"/>
                <a:cs typeface="Montserrat SemiBold"/>
              </a:rPr>
              <a:t>Spanner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105" name="Sottotitolo 2"/>
          <p:cNvSpPr txBox="1">
            <a:spLocks/>
          </p:cNvSpPr>
          <p:nvPr/>
        </p:nvSpPr>
        <p:spPr>
          <a:xfrm>
            <a:off x="5021276" y="4226940"/>
            <a:ext cx="3148297" cy="6521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err="1" smtClean="0">
                <a:latin typeface="Montserrat SemiBold"/>
                <a:cs typeface="Montserrat SemiBold"/>
              </a:rPr>
              <a:t>Persistent</a:t>
            </a:r>
            <a:r>
              <a:rPr lang="it-IT" sz="1300" dirty="0" smtClean="0">
                <a:latin typeface="Montserrat SemiBold"/>
                <a:cs typeface="Montserrat SemiBold"/>
              </a:rPr>
              <a:t> Disk</a:t>
            </a:r>
            <a:endParaRPr lang="it-IT" sz="1300" dirty="0"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6004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shutterstock_239270197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18" b="28640"/>
          <a:stretch/>
        </p:blipFill>
        <p:spPr>
          <a:xfrm>
            <a:off x="0" y="-14283"/>
            <a:ext cx="9144000" cy="5157783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052843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-217027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576386" y="423281"/>
            <a:ext cx="5991228" cy="859387"/>
          </a:xfrm>
          <a:prstGeom prst="rect">
            <a:avLst/>
          </a:prstGeom>
          <a:solidFill>
            <a:srgbClr val="F013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rettangolo 4"/>
          <p:cNvSpPr/>
          <p:nvPr/>
        </p:nvSpPr>
        <p:spPr>
          <a:xfrm flipH="1">
            <a:off x="1576386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/>
          <p:cNvSpPr/>
          <p:nvPr/>
        </p:nvSpPr>
        <p:spPr>
          <a:xfrm>
            <a:off x="7052843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/>
          <p:cNvGrpSpPr/>
          <p:nvPr/>
        </p:nvGrpSpPr>
        <p:grpSpPr>
          <a:xfrm>
            <a:off x="-1068641" y="1408645"/>
            <a:ext cx="5613172" cy="834640"/>
            <a:chOff x="-1041172" y="1922484"/>
            <a:chExt cx="5613172" cy="834640"/>
          </a:xfrm>
        </p:grpSpPr>
        <p:sp>
          <p:nvSpPr>
            <p:cNvPr id="12" name="Rettangolo 11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iangolo rettangolo 15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7" name="Triangolo rettangolo 1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Triangolo rettangolo 1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uppo 54"/>
          <p:cNvGrpSpPr/>
          <p:nvPr/>
        </p:nvGrpSpPr>
        <p:grpSpPr>
          <a:xfrm>
            <a:off x="-1057183" y="2513221"/>
            <a:ext cx="5613172" cy="834640"/>
            <a:chOff x="-1041172" y="1922484"/>
            <a:chExt cx="5613172" cy="834640"/>
          </a:xfrm>
        </p:grpSpPr>
        <p:sp>
          <p:nvSpPr>
            <p:cNvPr id="56" name="Rettangolo 55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Triangolo rettangolo 56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0" name="Triangolo rettangolo 59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Triangolo rettangolo 60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2" name="Gruppo 61"/>
          <p:cNvGrpSpPr/>
          <p:nvPr/>
        </p:nvGrpSpPr>
        <p:grpSpPr>
          <a:xfrm>
            <a:off x="-1068640" y="3599634"/>
            <a:ext cx="5613172" cy="834640"/>
            <a:chOff x="-1041172" y="1922484"/>
            <a:chExt cx="5613172" cy="834640"/>
          </a:xfrm>
        </p:grpSpPr>
        <p:sp>
          <p:nvSpPr>
            <p:cNvPr id="63" name="Rettangolo 62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iangolo rettangolo 63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6" name="Gruppo 65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7" name="Triangolo rettangolo 6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iangolo rettangolo 6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9" name="Gruppo 68"/>
          <p:cNvGrpSpPr/>
          <p:nvPr/>
        </p:nvGrpSpPr>
        <p:grpSpPr>
          <a:xfrm flipH="1">
            <a:off x="4544530" y="3141240"/>
            <a:ext cx="5613172" cy="834640"/>
            <a:chOff x="-1041172" y="1922484"/>
            <a:chExt cx="5613172" cy="834640"/>
          </a:xfrm>
        </p:grpSpPr>
        <p:sp>
          <p:nvSpPr>
            <p:cNvPr id="70" name="Rettangolo 6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iangolo rettangolo 7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ttangolo 7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74" name="Triangolo rettangolo 73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Triangolo rettangolo 74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3" name="Gruppo 82"/>
          <p:cNvGrpSpPr/>
          <p:nvPr/>
        </p:nvGrpSpPr>
        <p:grpSpPr>
          <a:xfrm flipH="1">
            <a:off x="4544532" y="4200685"/>
            <a:ext cx="5613172" cy="834640"/>
            <a:chOff x="-1041172" y="1922484"/>
            <a:chExt cx="5613172" cy="834640"/>
          </a:xfrm>
        </p:grpSpPr>
        <p:sp>
          <p:nvSpPr>
            <p:cNvPr id="84" name="Rettangolo 83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Triangolo rettangolo 84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Rettangolo 85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88" name="Triangolo rettangolo 87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Triangolo rettangolo 88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91" name="Sottotitolo 2"/>
          <p:cNvSpPr txBox="1">
            <a:spLocks/>
          </p:cNvSpPr>
          <p:nvPr/>
        </p:nvSpPr>
        <p:spPr>
          <a:xfrm>
            <a:off x="1050941" y="1416308"/>
            <a:ext cx="3083472" cy="66539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dirty="0">
                <a:latin typeface="Montserrat SemiBold"/>
                <a:cs typeface="Montserrat SemiBold"/>
              </a:rPr>
              <a:t>Data </a:t>
            </a:r>
            <a:r>
              <a:rPr lang="it-IT" sz="1200" dirty="0" err="1">
                <a:latin typeface="Montserrat SemiBold"/>
                <a:cs typeface="Montserrat SemiBold"/>
              </a:rPr>
              <a:t>Warehouse</a:t>
            </a:r>
            <a:endParaRPr lang="it-IT" sz="1200" dirty="0">
              <a:latin typeface="Montserrat SemiBold"/>
              <a:cs typeface="Montserrat SemiBold"/>
            </a:endParaRPr>
          </a:p>
        </p:txBody>
      </p:sp>
      <p:sp>
        <p:nvSpPr>
          <p:cNvPr id="93" name="Sottotitolo 2"/>
          <p:cNvSpPr txBox="1">
            <a:spLocks/>
          </p:cNvSpPr>
          <p:nvPr/>
        </p:nvSpPr>
        <p:spPr>
          <a:xfrm>
            <a:off x="1073942" y="2521229"/>
            <a:ext cx="2954239" cy="6653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err="1" smtClean="0">
                <a:latin typeface="Montserrat SemiBold"/>
                <a:cs typeface="Montserrat SemiBold"/>
              </a:rPr>
              <a:t>Analizzazione</a:t>
            </a:r>
            <a:r>
              <a:rPr lang="it-IT" sz="1300" dirty="0" smtClean="0">
                <a:latin typeface="Montserrat SemiBold"/>
                <a:cs typeface="Montserrat SemiBold"/>
              </a:rPr>
              <a:t> di dati</a:t>
            </a:r>
          </a:p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d</a:t>
            </a:r>
            <a:r>
              <a:rPr lang="it-IT" sz="1300" dirty="0" smtClean="0">
                <a:latin typeface="Montserrat SemiBold"/>
                <a:cs typeface="Montserrat SemiBold"/>
              </a:rPr>
              <a:t>a </a:t>
            </a:r>
            <a:r>
              <a:rPr lang="it-IT" sz="1300" dirty="0" err="1" smtClean="0">
                <a:latin typeface="Montserrat SemiBold"/>
                <a:cs typeface="Montserrat SemiBold"/>
              </a:rPr>
              <a:t>Stream</a:t>
            </a:r>
            <a:r>
              <a:rPr lang="it-IT" sz="1300" dirty="0" smtClean="0">
                <a:latin typeface="Montserrat SemiBold"/>
                <a:cs typeface="Montserrat SemiBold"/>
              </a:rPr>
              <a:t> e Batch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5" name="Sottotitolo 2"/>
          <p:cNvSpPr txBox="1">
            <a:spLocks/>
          </p:cNvSpPr>
          <p:nvPr/>
        </p:nvSpPr>
        <p:spPr>
          <a:xfrm>
            <a:off x="984291" y="3607641"/>
            <a:ext cx="3134110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Gestione servizi di</a:t>
            </a:r>
          </a:p>
          <a:p>
            <a:pPr marL="0" indent="0" algn="ctr">
              <a:buNone/>
            </a:pPr>
            <a:r>
              <a:rPr lang="it-IT" sz="1300" dirty="0" err="1" smtClean="0">
                <a:latin typeface="Montserrat SemiBold"/>
                <a:cs typeface="Montserrat SemiBold"/>
              </a:rPr>
              <a:t>Hadoop</a:t>
            </a:r>
            <a:r>
              <a:rPr lang="it-IT" sz="1300" dirty="0" smtClean="0">
                <a:latin typeface="Montserrat SemiBold"/>
                <a:cs typeface="Montserrat SemiBold"/>
              </a:rPr>
              <a:t> </a:t>
            </a:r>
            <a:r>
              <a:rPr lang="it-IT" sz="1300" dirty="0">
                <a:latin typeface="Montserrat SemiBold"/>
                <a:cs typeface="Montserrat SemiBold"/>
              </a:rPr>
              <a:t>&amp; </a:t>
            </a:r>
            <a:r>
              <a:rPr lang="it-IT" sz="1300" dirty="0" err="1">
                <a:latin typeface="Montserrat SemiBold"/>
                <a:cs typeface="Montserrat SemiBold"/>
              </a:rPr>
              <a:t>Spark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9" name="Sottotitolo 2"/>
          <p:cNvSpPr txBox="1">
            <a:spLocks/>
          </p:cNvSpPr>
          <p:nvPr/>
        </p:nvSpPr>
        <p:spPr>
          <a:xfrm>
            <a:off x="4956451" y="3155540"/>
            <a:ext cx="3148297" cy="6521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Google Cloud </a:t>
            </a:r>
            <a:r>
              <a:rPr lang="it-IT" sz="1300" dirty="0" err="1" smtClean="0">
                <a:latin typeface="Montserrat SemiBold"/>
                <a:cs typeface="Montserrat SemiBold"/>
              </a:rPr>
              <a:t>Dataprep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grpSp>
        <p:nvGrpSpPr>
          <p:cNvPr id="79" name="Gruppo 78"/>
          <p:cNvGrpSpPr/>
          <p:nvPr/>
        </p:nvGrpSpPr>
        <p:grpSpPr>
          <a:xfrm flipH="1">
            <a:off x="4544530" y="1980143"/>
            <a:ext cx="5613172" cy="834640"/>
            <a:chOff x="-1041172" y="1922484"/>
            <a:chExt cx="5613172" cy="834640"/>
          </a:xfrm>
        </p:grpSpPr>
        <p:sp>
          <p:nvSpPr>
            <p:cNvPr id="80" name="Rettangolo 7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Triangolo rettangolo 8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Rettangolo 8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02" name="Gruppo 101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03" name="Triangolo rettangolo 102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Triangolo rettangolo 103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98" name="Sottotitolo 2"/>
          <p:cNvSpPr txBox="1">
            <a:spLocks/>
          </p:cNvSpPr>
          <p:nvPr/>
        </p:nvSpPr>
        <p:spPr>
          <a:xfrm>
            <a:off x="5021276" y="1983877"/>
            <a:ext cx="3083472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Potente esplorazione dei dati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105" name="Sottotitolo 2"/>
          <p:cNvSpPr txBox="1">
            <a:spLocks/>
          </p:cNvSpPr>
          <p:nvPr/>
        </p:nvSpPr>
        <p:spPr>
          <a:xfrm>
            <a:off x="5021276" y="4226940"/>
            <a:ext cx="3148297" cy="6521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Google Cloud Pub/Sub</a:t>
            </a:r>
          </a:p>
        </p:txBody>
      </p:sp>
      <p:sp>
        <p:nvSpPr>
          <p:cNvPr id="90" name="Titolo 1"/>
          <p:cNvSpPr txBox="1">
            <a:spLocks/>
          </p:cNvSpPr>
          <p:nvPr/>
        </p:nvSpPr>
        <p:spPr>
          <a:xfrm>
            <a:off x="0" y="230880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72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BIG DATA</a:t>
            </a:r>
            <a:endParaRPr lang="it-IT" sz="7200" dirty="0">
              <a:solidFill>
                <a:schemeClr val="bg1"/>
              </a:solidFill>
              <a:latin typeface="Haettenschweiler"/>
              <a:cs typeface="Haettenschweiler"/>
            </a:endParaRPr>
          </a:p>
        </p:txBody>
      </p:sp>
      <p:pic>
        <p:nvPicPr>
          <p:cNvPr id="92" name="Immagine 91" descr="Schermata 2017-05-09 alle 14.09.28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9" t="14076" r="14726" b="12640"/>
          <a:stretch/>
        </p:blipFill>
        <p:spPr>
          <a:xfrm>
            <a:off x="2091157" y="596162"/>
            <a:ext cx="547381" cy="558421"/>
          </a:xfrm>
          <a:prstGeom prst="rect">
            <a:avLst/>
          </a:prstGeom>
        </p:spPr>
      </p:pic>
      <p:pic>
        <p:nvPicPr>
          <p:cNvPr id="94" name="Immagine 93" descr="Schermata 2017-05-09 alle 14.09.28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9" t="14076" r="14726" b="12640"/>
          <a:stretch/>
        </p:blipFill>
        <p:spPr>
          <a:xfrm>
            <a:off x="6414806" y="603500"/>
            <a:ext cx="547381" cy="558421"/>
          </a:xfrm>
          <a:prstGeom prst="rect">
            <a:avLst/>
          </a:prstGeom>
        </p:spPr>
      </p:pic>
      <p:pic>
        <p:nvPicPr>
          <p:cNvPr id="96" name="Immagine 95" descr="Schermata 2017-05-09 alle 15.44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2" y="1282667"/>
            <a:ext cx="675034" cy="920501"/>
          </a:xfrm>
          <a:prstGeom prst="rect">
            <a:avLst/>
          </a:prstGeom>
        </p:spPr>
      </p:pic>
      <p:pic>
        <p:nvPicPr>
          <p:cNvPr id="97" name="Immagine 96" descr="Schermata 2017-05-09 alle 15.44.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8" y="2521227"/>
            <a:ext cx="594403" cy="653843"/>
          </a:xfrm>
          <a:prstGeom prst="rect">
            <a:avLst/>
          </a:prstGeom>
        </p:spPr>
      </p:pic>
      <p:pic>
        <p:nvPicPr>
          <p:cNvPr id="100" name="Immagine 99" descr="Schermata 2017-05-09 alle 15.44.5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6" y="3587727"/>
            <a:ext cx="649860" cy="685306"/>
          </a:xfrm>
          <a:prstGeom prst="rect">
            <a:avLst/>
          </a:prstGeom>
        </p:spPr>
      </p:pic>
      <p:pic>
        <p:nvPicPr>
          <p:cNvPr id="101" name="Immagine 100" descr="Schermata 2017-05-09 alle 15.45.1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3" y="4170864"/>
            <a:ext cx="768219" cy="743031"/>
          </a:xfrm>
          <a:prstGeom prst="rect">
            <a:avLst/>
          </a:prstGeom>
        </p:spPr>
      </p:pic>
      <p:pic>
        <p:nvPicPr>
          <p:cNvPr id="106" name="Immagine 105" descr="Schermata 2017-05-09 alle 15.45.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48" y="3089267"/>
            <a:ext cx="684044" cy="671607"/>
          </a:xfrm>
          <a:prstGeom prst="rect">
            <a:avLst/>
          </a:prstGeom>
        </p:spPr>
      </p:pic>
      <p:pic>
        <p:nvPicPr>
          <p:cNvPr id="107" name="Immagine 106" descr="Schermata 2017-05-09 alle 15.44.59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150" y="1957344"/>
            <a:ext cx="651487" cy="7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16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oci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6" name="Titolo 1"/>
          <p:cNvSpPr txBox="1">
            <a:spLocks/>
          </p:cNvSpPr>
          <p:nvPr/>
        </p:nvSpPr>
        <p:spPr>
          <a:xfrm>
            <a:off x="4144399" y="0"/>
            <a:ext cx="4655160" cy="218457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dirty="0">
                <a:solidFill>
                  <a:srgbClr val="E5114A"/>
                </a:solidFill>
                <a:latin typeface="Haettenschweiler"/>
                <a:cs typeface="Haettenschweiler"/>
              </a:rPr>
              <a:t>IL </a:t>
            </a:r>
            <a:r>
              <a:rPr lang="it-IT" sz="80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PROJECT</a:t>
            </a:r>
          </a:p>
        </p:txBody>
      </p:sp>
      <p:sp>
        <p:nvSpPr>
          <p:cNvPr id="17" name="Titolo 1"/>
          <p:cNvSpPr txBox="1">
            <a:spLocks/>
          </p:cNvSpPr>
          <p:nvPr/>
        </p:nvSpPr>
        <p:spPr>
          <a:xfrm>
            <a:off x="4144399" y="907093"/>
            <a:ext cx="4655160" cy="244792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237500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ac-mockup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9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2147099" y="272127"/>
            <a:ext cx="5009894" cy="2855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step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31" y="272127"/>
            <a:ext cx="2664814" cy="1102399"/>
          </a:xfrm>
          <a:prstGeom prst="rect">
            <a:avLst/>
          </a:prstGeom>
        </p:spPr>
      </p:pic>
      <p:pic>
        <p:nvPicPr>
          <p:cNvPr id="10" name="Immagine 9" descr="step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15" y="1190559"/>
            <a:ext cx="4234844" cy="1936679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2147099" y="272126"/>
            <a:ext cx="5009894" cy="413521"/>
          </a:xfrm>
          <a:prstGeom prst="rect">
            <a:avLst/>
          </a:prstGeom>
          <a:solidFill>
            <a:srgbClr val="008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2521415" y="1190559"/>
            <a:ext cx="700048" cy="2591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arrotondato 14"/>
          <p:cNvSpPr/>
          <p:nvPr/>
        </p:nvSpPr>
        <p:spPr>
          <a:xfrm>
            <a:off x="5384358" y="2012156"/>
            <a:ext cx="1202532" cy="1047749"/>
          </a:xfrm>
          <a:prstGeom prst="roundRect">
            <a:avLst>
              <a:gd name="adj" fmla="val 4144"/>
            </a:avLst>
          </a:prstGeom>
          <a:noFill/>
          <a:ln w="28575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4198227" y="360817"/>
            <a:ext cx="159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Avenir Black"/>
                <a:cs typeface="Avenir Black"/>
              </a:rPr>
              <a:t>New Applet</a:t>
            </a:r>
            <a:endParaRPr lang="it-IT" sz="12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250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ac-mockup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9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2147099" y="272127"/>
            <a:ext cx="5009894" cy="2855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2147099" y="272126"/>
            <a:ext cx="5009894" cy="413521"/>
          </a:xfrm>
          <a:prstGeom prst="rect">
            <a:avLst/>
          </a:prstGeom>
          <a:solidFill>
            <a:srgbClr val="008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2521415" y="1190559"/>
            <a:ext cx="700048" cy="2591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arrotondato 14"/>
          <p:cNvSpPr/>
          <p:nvPr/>
        </p:nvSpPr>
        <p:spPr>
          <a:xfrm>
            <a:off x="5384358" y="2012156"/>
            <a:ext cx="1202532" cy="1047749"/>
          </a:xfrm>
          <a:prstGeom prst="roundRect">
            <a:avLst>
              <a:gd name="adj" fmla="val 4144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 descr="Step2.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" t="25677" r="1100" b="17183"/>
          <a:stretch/>
        </p:blipFill>
        <p:spPr>
          <a:xfrm>
            <a:off x="3448240" y="891193"/>
            <a:ext cx="2468725" cy="343882"/>
          </a:xfrm>
          <a:prstGeom prst="rect">
            <a:avLst/>
          </a:prstGeom>
        </p:spPr>
      </p:pic>
      <p:pic>
        <p:nvPicPr>
          <p:cNvPr id="18" name="Immagine 17" descr="step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60" y="1295610"/>
            <a:ext cx="4995333" cy="1831628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2161660" y="1295610"/>
            <a:ext cx="523228" cy="319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2378365" y="2083323"/>
            <a:ext cx="1069875" cy="1007946"/>
          </a:xfrm>
          <a:prstGeom prst="roundRect">
            <a:avLst>
              <a:gd name="adj" fmla="val 4144"/>
            </a:avLst>
          </a:prstGeom>
          <a:noFill/>
          <a:ln w="28575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4198227" y="360817"/>
            <a:ext cx="159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Avenir Black"/>
                <a:cs typeface="Avenir Black"/>
              </a:rPr>
              <a:t>New Applet</a:t>
            </a:r>
            <a:endParaRPr lang="it-IT" sz="12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798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ac-mockup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9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2147099" y="272127"/>
            <a:ext cx="5009894" cy="2855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2147099" y="272126"/>
            <a:ext cx="5009894" cy="413521"/>
          </a:xfrm>
          <a:prstGeom prst="rect">
            <a:avLst/>
          </a:prstGeom>
          <a:solidFill>
            <a:srgbClr val="008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2521415" y="1190559"/>
            <a:ext cx="700048" cy="2591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161660" y="1295610"/>
            <a:ext cx="523228" cy="319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 descr="step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9" y="855500"/>
            <a:ext cx="1845115" cy="2113621"/>
          </a:xfrm>
          <a:prstGeom prst="rect">
            <a:avLst/>
          </a:prstGeom>
        </p:spPr>
      </p:pic>
      <p:pic>
        <p:nvPicPr>
          <p:cNvPr id="4" name="Immagine 3" descr="step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1"/>
          <a:stretch/>
        </p:blipFill>
        <p:spPr>
          <a:xfrm>
            <a:off x="4093304" y="1295609"/>
            <a:ext cx="1680198" cy="1644701"/>
          </a:xfrm>
          <a:prstGeom prst="rect">
            <a:avLst/>
          </a:prstGeom>
        </p:spPr>
      </p:pic>
      <p:pic>
        <p:nvPicPr>
          <p:cNvPr id="20" name="Immagine 19" descr="step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50" y="1328065"/>
            <a:ext cx="922745" cy="1612246"/>
          </a:xfrm>
          <a:prstGeom prst="rect">
            <a:avLst/>
          </a:prstGeom>
        </p:spPr>
      </p:pic>
      <p:pic>
        <p:nvPicPr>
          <p:cNvPr id="21" name="Immagine 20" descr="step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34"/>
          <a:stretch/>
        </p:blipFill>
        <p:spPr>
          <a:xfrm>
            <a:off x="4737759" y="930879"/>
            <a:ext cx="1680198" cy="397186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4198227" y="360817"/>
            <a:ext cx="159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Avenir Black"/>
                <a:cs typeface="Avenir Black"/>
              </a:rPr>
              <a:t>New Applet</a:t>
            </a:r>
            <a:endParaRPr lang="it-IT" sz="12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54040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1" y="1230283"/>
            <a:ext cx="5581249" cy="736334"/>
          </a:xfrm>
        </p:spPr>
        <p:txBody>
          <a:bodyPr>
            <a:noAutofit/>
          </a:bodyPr>
          <a:lstStyle/>
          <a:p>
            <a:r>
              <a:rPr lang="it-IT" sz="96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COS’È</a:t>
            </a:r>
            <a:r>
              <a:rPr lang="it-IT" sz="9600" dirty="0">
                <a:solidFill>
                  <a:srgbClr val="E5114A"/>
                </a:solidFill>
                <a:latin typeface="Haettenschweiler"/>
                <a:cs typeface="Haettenschweiler"/>
              </a:rPr>
              <a:t> </a:t>
            </a:r>
            <a:r>
              <a:rPr lang="it-IT" sz="96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IL CLOUD</a:t>
            </a:r>
            <a:endParaRPr lang="it-IT" sz="9600" dirty="0">
              <a:latin typeface="Haettenschweiler"/>
              <a:cs typeface="Haettenschweiler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6671167" y="-1109177"/>
            <a:ext cx="3272304" cy="6598418"/>
            <a:chOff x="6494964" y="-2511307"/>
            <a:chExt cx="3272304" cy="8797891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0" name="Rettangolo arrotondato 9"/>
            <p:cNvSpPr/>
            <p:nvPr/>
          </p:nvSpPr>
          <p:spPr>
            <a:xfrm rot="18839314">
              <a:off x="4320491" y="2185784"/>
              <a:ext cx="6763809" cy="86903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arrotondato 14"/>
            <p:cNvSpPr/>
            <p:nvPr/>
          </p:nvSpPr>
          <p:spPr>
            <a:xfrm rot="18839314">
              <a:off x="6185648" y="3040547"/>
              <a:ext cx="4387739" cy="86903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arrotondato 15"/>
            <p:cNvSpPr/>
            <p:nvPr/>
          </p:nvSpPr>
          <p:spPr>
            <a:xfrm rot="18839314">
              <a:off x="7773115" y="3496862"/>
              <a:ext cx="3119276" cy="86903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arrotondato 16"/>
            <p:cNvSpPr/>
            <p:nvPr/>
          </p:nvSpPr>
          <p:spPr>
            <a:xfrm rot="18839314">
              <a:off x="2530533" y="1453124"/>
              <a:ext cx="8797891" cy="86903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Rettangolo arrotondato 17"/>
          <p:cNvSpPr/>
          <p:nvPr/>
        </p:nvSpPr>
        <p:spPr>
          <a:xfrm rot="18839314">
            <a:off x="5163529" y="-15743"/>
            <a:ext cx="5469474" cy="538638"/>
          </a:xfrm>
          <a:prstGeom prst="roundRect">
            <a:avLst>
              <a:gd name="adj" fmla="val 50000"/>
            </a:avLst>
          </a:prstGeom>
          <a:solidFill>
            <a:srgbClr val="E5114A"/>
          </a:solidFill>
          <a:ln>
            <a:solidFill>
              <a:srgbClr val="E511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/>
          <p:cNvSpPr txBox="1">
            <a:spLocks/>
          </p:cNvSpPr>
          <p:nvPr/>
        </p:nvSpPr>
        <p:spPr>
          <a:xfrm>
            <a:off x="-1" y="2432227"/>
            <a:ext cx="5149493" cy="736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96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COMPUTING ?</a:t>
            </a:r>
            <a:endParaRPr lang="it-IT" sz="9600" dirty="0">
              <a:latin typeface="Haettenschweiler"/>
              <a:cs typeface="Haettenschweiler"/>
            </a:endParaRPr>
          </a:p>
        </p:txBody>
      </p:sp>
    </p:spTree>
    <p:extLst>
      <p:ext uri="{BB962C8B-B14F-4D97-AF65-F5344CB8AC3E}">
        <p14:creationId xmlns:p14="http://schemas.microsoft.com/office/powerpoint/2010/main" val="156454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s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3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macbook-new-profile-mockup.jpg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2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2547402" y="1188684"/>
            <a:ext cx="3981410" cy="2496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Google Cloud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20" y="1094156"/>
            <a:ext cx="2533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5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macbook-new-profile-mockup.jpg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2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2547402" y="1188684"/>
            <a:ext cx="3981410" cy="2496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ferrari_f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02" y="1188684"/>
            <a:ext cx="3901440" cy="249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8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macbook-new-profile-mockup.jpg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2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magine 6" descr="Schermata 2017-06-07 alle 22.10.2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15"/>
          <a:stretch/>
        </p:blipFill>
        <p:spPr>
          <a:xfrm>
            <a:off x="2517418" y="1143846"/>
            <a:ext cx="4012241" cy="254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0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macbook-new-profile-mockup.jpg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49"/>
          <a:stretch/>
        </p:blipFill>
        <p:spPr>
          <a:xfrm>
            <a:off x="0" y="0"/>
            <a:ext cx="9144000" cy="513535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540000" y="1187823"/>
            <a:ext cx="4019176" cy="25101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vi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2" y="1187823"/>
            <a:ext cx="827566" cy="743323"/>
          </a:xfrm>
          <a:prstGeom prst="rect">
            <a:avLst/>
          </a:prstGeom>
        </p:spPr>
      </p:pic>
      <p:pic>
        <p:nvPicPr>
          <p:cNvPr id="8" name="Immagine 7" descr="Schermata 2017-06-07 alle 22.14.2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61"/>
          <a:stretch/>
        </p:blipFill>
        <p:spPr>
          <a:xfrm>
            <a:off x="2540000" y="2162263"/>
            <a:ext cx="1954721" cy="937814"/>
          </a:xfrm>
          <a:prstGeom prst="rect">
            <a:avLst/>
          </a:prstGeom>
        </p:spPr>
      </p:pic>
      <p:pic>
        <p:nvPicPr>
          <p:cNvPr id="10" name="Immagine 9" descr="Schermata 2017-06-07 alle 22.14.2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24" b="10711"/>
          <a:stretch/>
        </p:blipFill>
        <p:spPr>
          <a:xfrm>
            <a:off x="4604455" y="2162263"/>
            <a:ext cx="1954721" cy="953241"/>
          </a:xfrm>
          <a:prstGeom prst="rect">
            <a:avLst/>
          </a:prstGeom>
        </p:spPr>
      </p:pic>
      <p:pic>
        <p:nvPicPr>
          <p:cNvPr id="11" name="Immagine 10" descr="Schermata 2017-06-07 alle 22.14.2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03" b="-1815"/>
          <a:stretch/>
        </p:blipFill>
        <p:spPr>
          <a:xfrm>
            <a:off x="3669760" y="3199677"/>
            <a:ext cx="1954721" cy="23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50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macbook-new-profile-mockup.jpg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49"/>
          <a:stretch/>
        </p:blipFill>
        <p:spPr>
          <a:xfrm>
            <a:off x="0" y="0"/>
            <a:ext cx="9144000" cy="513535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540000" y="1187823"/>
            <a:ext cx="4019176" cy="25101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vi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2" y="1187823"/>
            <a:ext cx="827566" cy="743323"/>
          </a:xfrm>
          <a:prstGeom prst="rect">
            <a:avLst/>
          </a:prstGeom>
        </p:spPr>
      </p:pic>
      <p:pic>
        <p:nvPicPr>
          <p:cNvPr id="7" name="Immagine 6" descr="s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44"/>
          <a:stretch/>
        </p:blipFill>
        <p:spPr>
          <a:xfrm>
            <a:off x="2007425" y="1953685"/>
            <a:ext cx="3363692" cy="1677498"/>
          </a:xfrm>
          <a:prstGeom prst="rect">
            <a:avLst/>
          </a:prstGeom>
        </p:spPr>
      </p:pic>
      <p:pic>
        <p:nvPicPr>
          <p:cNvPr id="13" name="Immagine 12" descr="s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5" b="3494"/>
          <a:stretch/>
        </p:blipFill>
        <p:spPr>
          <a:xfrm>
            <a:off x="4403828" y="2089829"/>
            <a:ext cx="3363692" cy="15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macbook-new-profile-mockup.jpg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49"/>
          <a:stretch/>
        </p:blipFill>
        <p:spPr>
          <a:xfrm>
            <a:off x="0" y="0"/>
            <a:ext cx="9144000" cy="513535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540000" y="1187823"/>
            <a:ext cx="4019176" cy="25101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vi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2" y="1187823"/>
            <a:ext cx="827566" cy="743323"/>
          </a:xfrm>
          <a:prstGeom prst="rect">
            <a:avLst/>
          </a:prstGeom>
        </p:spPr>
      </p:pic>
      <p:pic>
        <p:nvPicPr>
          <p:cNvPr id="8" name="Immagine 7" descr="api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77"/>
          <a:stretch/>
        </p:blipFill>
        <p:spPr>
          <a:xfrm>
            <a:off x="2513418" y="2116446"/>
            <a:ext cx="2276246" cy="1099513"/>
          </a:xfrm>
          <a:prstGeom prst="rect">
            <a:avLst/>
          </a:prstGeom>
        </p:spPr>
      </p:pic>
      <p:pic>
        <p:nvPicPr>
          <p:cNvPr id="10" name="Immagine 9" descr="api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0" b="25522"/>
          <a:stretch/>
        </p:blipFill>
        <p:spPr>
          <a:xfrm>
            <a:off x="4727860" y="2319987"/>
            <a:ext cx="2028297" cy="659087"/>
          </a:xfrm>
          <a:prstGeom prst="rect">
            <a:avLst/>
          </a:prstGeom>
        </p:spPr>
      </p:pic>
      <p:pic>
        <p:nvPicPr>
          <p:cNvPr id="11" name="Immagine 10" descr="api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06" b="8257"/>
          <a:stretch/>
        </p:blipFill>
        <p:spPr>
          <a:xfrm>
            <a:off x="3465763" y="3364134"/>
            <a:ext cx="2276246" cy="3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macbook-new-profile-mockup.jpg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49"/>
          <a:stretch/>
        </p:blipFill>
        <p:spPr>
          <a:xfrm>
            <a:off x="0" y="0"/>
            <a:ext cx="9144000" cy="513535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540000" y="1187823"/>
            <a:ext cx="4019176" cy="25101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vi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2" y="1187823"/>
            <a:ext cx="827566" cy="743323"/>
          </a:xfrm>
          <a:prstGeom prst="rect">
            <a:avLst/>
          </a:prstGeom>
        </p:spPr>
      </p:pic>
      <p:pic>
        <p:nvPicPr>
          <p:cNvPr id="7" name="Immagine 6" descr="Schermata 2017-06-07 alle 23.02.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42" y="2815935"/>
            <a:ext cx="1840421" cy="287393"/>
          </a:xfrm>
          <a:prstGeom prst="rect">
            <a:avLst/>
          </a:prstGeom>
        </p:spPr>
      </p:pic>
      <p:pic>
        <p:nvPicPr>
          <p:cNvPr id="9" name="Immagine 8" descr="Schermata 2017-06-07 alle 23.02.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85" y="2815935"/>
            <a:ext cx="1840421" cy="438195"/>
          </a:xfrm>
          <a:prstGeom prst="rect">
            <a:avLst/>
          </a:prstGeom>
        </p:spPr>
      </p:pic>
      <p:pic>
        <p:nvPicPr>
          <p:cNvPr id="12" name="Immagine 11" descr="Schermata 2017-06-07 alle 23.06.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42" y="3308981"/>
            <a:ext cx="1840421" cy="307652"/>
          </a:xfrm>
          <a:prstGeom prst="rect">
            <a:avLst/>
          </a:prstGeom>
        </p:spPr>
      </p:pic>
      <p:pic>
        <p:nvPicPr>
          <p:cNvPr id="13" name="Immagine 12" descr="Schermata 2017-06-07 alle 23.05.0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86" y="3308981"/>
            <a:ext cx="1840420" cy="312214"/>
          </a:xfrm>
          <a:prstGeom prst="rect">
            <a:avLst/>
          </a:prstGeom>
        </p:spPr>
      </p:pic>
      <p:pic>
        <p:nvPicPr>
          <p:cNvPr id="14" name="Immagine 13" descr="sc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98" y="659781"/>
            <a:ext cx="3420888" cy="338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7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Empire-State-City-2880x192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6" b="926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Parallelogramma 12"/>
          <p:cNvSpPr/>
          <p:nvPr/>
        </p:nvSpPr>
        <p:spPr>
          <a:xfrm>
            <a:off x="6227508" y="1498414"/>
            <a:ext cx="4200582" cy="1880754"/>
          </a:xfrm>
          <a:prstGeom prst="parallelogram">
            <a:avLst/>
          </a:prstGeom>
          <a:solidFill>
            <a:srgbClr val="F01338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allelogramma 8"/>
          <p:cNvSpPr/>
          <p:nvPr/>
        </p:nvSpPr>
        <p:spPr>
          <a:xfrm>
            <a:off x="-586128" y="1498414"/>
            <a:ext cx="4965176" cy="1880754"/>
          </a:xfrm>
          <a:prstGeom prst="parallelogram">
            <a:avLst/>
          </a:prstGeom>
          <a:solidFill>
            <a:srgbClr val="F01338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0" y="1498414"/>
            <a:ext cx="3934854" cy="112308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80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 GRAZIE PER</a:t>
            </a:r>
            <a:endParaRPr lang="it-IT" sz="8000" dirty="0">
              <a:solidFill>
                <a:schemeClr val="bg1"/>
              </a:solidFill>
              <a:latin typeface="Haettenschweiler"/>
              <a:cs typeface="Haettenschweiler"/>
            </a:endParaRPr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1" y="2384391"/>
            <a:ext cx="2914749" cy="99477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 L’ATTENZIONE</a:t>
            </a:r>
            <a:endParaRPr lang="it-IT" sz="6600" dirty="0">
              <a:solidFill>
                <a:schemeClr val="bg1"/>
              </a:solidFill>
              <a:latin typeface="Haettenschweiler"/>
              <a:cs typeface="Haettenschweiler"/>
            </a:endParaRPr>
          </a:p>
        </p:txBody>
      </p:sp>
      <p:pic>
        <p:nvPicPr>
          <p:cNvPr id="14" name="Immagine 13" descr="Empire-State-City-2880x1920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125" b="100000" l="26563" r="39219">
                        <a14:foregroundMark x1="36528" y1="89922" x2="36528" y2="89922"/>
                        <a14:foregroundMark x1="34323" y1="84063" x2="34323" y2="84063"/>
                        <a14:foregroundMark x1="32865" y1="70078" x2="32865" y2="70078"/>
                        <a14:foregroundMark x1="33281" y1="57031" x2="33542" y2="84323"/>
                        <a14:foregroundMark x1="34063" y1="57917" x2="34931" y2="80313"/>
                        <a14:foregroundMark x1="30781" y1="61927" x2="31215" y2="85755"/>
                        <a14:foregroundMark x1="35781" y1="61536" x2="35955" y2="74219"/>
                        <a14:foregroundMark x1="37778" y1="79141" x2="38212" y2="86406"/>
                        <a14:foregroundMark x1="32083" y1="54818" x2="31910" y2="60391"/>
                        <a14:foregroundMark x1="34757" y1="55599" x2="35017" y2="57526"/>
                        <a14:foregroundMark x1="35451" y1="58438" x2="35538" y2="60260"/>
                        <a14:foregroundMark x1="33368" y1="53906" x2="33368" y2="55339"/>
                        <a14:foregroundMark x1="33976" y1="53776" x2="34323" y2="54818"/>
                        <a14:foregroundMark x1="30694" y1="58177" x2="31476" y2="60911"/>
                        <a14:foregroundMark x1="36198" y1="65859" x2="36198" y2="65859"/>
                        <a14:backgroundMark x1="36649" y1="65573" x2="38628" y2="65938"/>
                        <a14:backgroundMark x1="29844" y1="57396" x2="29670" y2="61667"/>
                        <a14:backgroundMark x1="30417" y1="57969" x2="30868" y2="56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19" t="52678" r="60587" b="8980"/>
          <a:stretch/>
        </p:blipFill>
        <p:spPr>
          <a:xfrm>
            <a:off x="2450737" y="2806165"/>
            <a:ext cx="1169941" cy="2337335"/>
          </a:xfrm>
          <a:prstGeom prst="rect">
            <a:avLst/>
          </a:prstGeom>
        </p:spPr>
      </p:pic>
      <p:pic>
        <p:nvPicPr>
          <p:cNvPr id="18" name="Immagine 17" descr="Empire-State-City-2880x1920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391" b="67448" l="44010" r="49601">
                        <a14:foregroundMark x1="44462" y1="47943" x2="44653" y2="58542"/>
                        <a14:foregroundMark x1="44340" y1="56458" x2="44392" y2="60833"/>
                        <a14:foregroundMark x1="48924" y1="53203" x2="48924" y2="53203"/>
                        <a14:backgroundMark x1="43507" y1="56068" x2="43507" y2="59896"/>
                        <a14:backgroundMark x1="43733" y1="58776" x2="44149" y2="5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34" t="25302" r="50493" b="32410"/>
          <a:stretch/>
        </p:blipFill>
        <p:spPr>
          <a:xfrm>
            <a:off x="4025837" y="1128532"/>
            <a:ext cx="541429" cy="2577839"/>
          </a:xfrm>
          <a:prstGeom prst="rect">
            <a:avLst/>
          </a:prstGeom>
        </p:spPr>
      </p:pic>
      <p:pic>
        <p:nvPicPr>
          <p:cNvPr id="7" name="Immagine 6" descr="pcL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01" y="1332174"/>
            <a:ext cx="4092137" cy="2479153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5240866" y="1466610"/>
            <a:ext cx="3148605" cy="1984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ottotitolo 2"/>
          <p:cNvSpPr txBox="1">
            <a:spLocks/>
          </p:cNvSpPr>
          <p:nvPr/>
        </p:nvSpPr>
        <p:spPr>
          <a:xfrm>
            <a:off x="4025837" y="1456236"/>
            <a:ext cx="3134621" cy="219585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it-IT" sz="1800" dirty="0" smtClean="0">
                <a:latin typeface="Montserrat SemiBold"/>
                <a:cs typeface="Montserrat SemiBold"/>
              </a:rPr>
              <a:t>Fabio Dainese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it-IT" sz="1800" dirty="0" smtClean="0">
                <a:latin typeface="Montserrat SemiBold"/>
                <a:cs typeface="Montserrat SemiBold"/>
              </a:rPr>
              <a:t>857661</a:t>
            </a:r>
          </a:p>
          <a:p>
            <a:pPr marL="0" indent="0" algn="r">
              <a:spcBef>
                <a:spcPts val="0"/>
              </a:spcBef>
              <a:buNone/>
            </a:pPr>
            <a:endParaRPr lang="it-IT" sz="1400" dirty="0" smtClean="0">
              <a:latin typeface="Montserrat SemiBold"/>
              <a:cs typeface="Montserrat SemiBold"/>
            </a:endParaRPr>
          </a:p>
        </p:txBody>
      </p:sp>
      <p:pic>
        <p:nvPicPr>
          <p:cNvPr id="15" name="Immagine 14" descr="ca foscari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54" y="1306738"/>
            <a:ext cx="2625777" cy="20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magine 36" descr="Mac2 copia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97"/>
          <a:stretch/>
        </p:blipFill>
        <p:spPr>
          <a:xfrm>
            <a:off x="-1" y="16485"/>
            <a:ext cx="9144060" cy="5150971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4019743" y="362483"/>
            <a:ext cx="1076293" cy="4418536"/>
          </a:xfrm>
          <a:prstGeom prst="rect">
            <a:avLst/>
          </a:prstGeom>
          <a:solidFill>
            <a:srgbClr val="0C1A51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5096035" y="362483"/>
            <a:ext cx="4047966" cy="4418536"/>
          </a:xfrm>
          <a:prstGeom prst="rect">
            <a:avLst/>
          </a:prstGeom>
          <a:solidFill>
            <a:srgbClr val="0C1A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73469" y="1307190"/>
            <a:ext cx="3623181" cy="3474158"/>
          </a:xfrm>
        </p:spPr>
        <p:txBody>
          <a:bodyPr>
            <a:noAutofit/>
          </a:bodyPr>
          <a:lstStyle/>
          <a:p>
            <a:pPr algn="l"/>
            <a:r>
              <a:rPr lang="it-IT" sz="60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PERCHÉ</a:t>
            </a:r>
            <a:br>
              <a:rPr lang="it-IT" sz="6000" dirty="0" smtClean="0">
                <a:solidFill>
                  <a:srgbClr val="E5114A"/>
                </a:solidFill>
                <a:latin typeface="Haettenschweiler"/>
                <a:cs typeface="Haettenschweiler"/>
              </a:rPr>
            </a:br>
            <a:r>
              <a:rPr lang="it-IT" sz="60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UTILIZZARE</a:t>
            </a:r>
            <a:br>
              <a:rPr lang="it-IT" sz="6000" dirty="0" smtClean="0">
                <a:solidFill>
                  <a:srgbClr val="E5114A"/>
                </a:solidFill>
                <a:latin typeface="Haettenschweiler"/>
                <a:cs typeface="Haettenschweiler"/>
              </a:rPr>
            </a:br>
            <a:r>
              <a:rPr lang="it-IT" sz="60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IL CLOUD</a:t>
            </a:r>
            <a:br>
              <a:rPr lang="it-IT" sz="6000" dirty="0" smtClean="0">
                <a:solidFill>
                  <a:srgbClr val="E5114A"/>
                </a:solidFill>
                <a:latin typeface="Haettenschweiler"/>
                <a:cs typeface="Haettenschweiler"/>
              </a:rPr>
            </a:br>
            <a:r>
              <a:rPr lang="it-IT" sz="60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COMPUTING ? </a:t>
            </a:r>
            <a:endParaRPr lang="it-IT" sz="6000" dirty="0">
              <a:solidFill>
                <a:srgbClr val="E5114A"/>
              </a:solidFill>
              <a:latin typeface="Haettenschweiler"/>
              <a:cs typeface="Haettenschweiler"/>
            </a:endParaRPr>
          </a:p>
        </p:txBody>
      </p:sp>
      <p:pic>
        <p:nvPicPr>
          <p:cNvPr id="15" name="Immagine 14" descr="Schermata 2017-05-10 alle 18.30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5" y="3330989"/>
            <a:ext cx="798286" cy="476250"/>
          </a:xfrm>
          <a:prstGeom prst="rect">
            <a:avLst/>
          </a:prstGeom>
        </p:spPr>
      </p:pic>
      <p:pic>
        <p:nvPicPr>
          <p:cNvPr id="16" name="Immagine 15" descr="Schermata 2017-05-10 alle 18.26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66" y="1437049"/>
            <a:ext cx="757767" cy="632422"/>
          </a:xfrm>
          <a:prstGeom prst="rect">
            <a:avLst/>
          </a:prstGeom>
        </p:spPr>
      </p:pic>
      <p:pic>
        <p:nvPicPr>
          <p:cNvPr id="17" name="Immagine 16" descr="Schermata 2017-05-10 alle 18.24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71" y="4168768"/>
            <a:ext cx="757767" cy="459236"/>
          </a:xfrm>
          <a:prstGeom prst="rect">
            <a:avLst/>
          </a:prstGeom>
        </p:spPr>
      </p:pic>
      <p:pic>
        <p:nvPicPr>
          <p:cNvPr id="18" name="Immagine 17" descr="Schermata 2017-05-10 alle 18.21.2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5" y="2430999"/>
            <a:ext cx="832514" cy="538461"/>
          </a:xfrm>
          <a:prstGeom prst="rect">
            <a:avLst/>
          </a:prstGeom>
        </p:spPr>
      </p:pic>
      <p:pic>
        <p:nvPicPr>
          <p:cNvPr id="19" name="Immagine 18" descr="Schermata 2017-05-10 alle 18.20.2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5" y="495284"/>
            <a:ext cx="833968" cy="580237"/>
          </a:xfrm>
          <a:prstGeom prst="rect">
            <a:avLst/>
          </a:prstGeom>
        </p:spPr>
      </p:pic>
      <p:sp>
        <p:nvSpPr>
          <p:cNvPr id="20" name="Titolo 1"/>
          <p:cNvSpPr txBox="1">
            <a:spLocks/>
          </p:cNvSpPr>
          <p:nvPr/>
        </p:nvSpPr>
        <p:spPr>
          <a:xfrm>
            <a:off x="5688437" y="457337"/>
            <a:ext cx="3455564" cy="618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600" dirty="0" smtClean="0">
                <a:latin typeface="Haettenschweiler"/>
                <a:cs typeface="Haettenschweiler"/>
              </a:rPr>
              <a:t>Risparmio di denaro</a:t>
            </a:r>
            <a:endParaRPr lang="it-IT" sz="3600" dirty="0">
              <a:latin typeface="Haettenschweiler"/>
              <a:cs typeface="Haettenschweiler"/>
            </a:endParaRPr>
          </a:p>
        </p:txBody>
      </p:sp>
      <p:sp>
        <p:nvSpPr>
          <p:cNvPr id="21" name="Titolo 1"/>
          <p:cNvSpPr txBox="1">
            <a:spLocks/>
          </p:cNvSpPr>
          <p:nvPr/>
        </p:nvSpPr>
        <p:spPr>
          <a:xfrm>
            <a:off x="5688494" y="1435715"/>
            <a:ext cx="3455565" cy="618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600" dirty="0" smtClean="0">
                <a:solidFill>
                  <a:srgbClr val="FFFFFF"/>
                </a:solidFill>
                <a:latin typeface="Haettenschweiler"/>
                <a:cs typeface="Haettenschweiler"/>
              </a:rPr>
              <a:t>Maggiore tempestività</a:t>
            </a:r>
            <a:endParaRPr lang="it-IT" sz="3600" dirty="0">
              <a:solidFill>
                <a:srgbClr val="FFFFFF"/>
              </a:solidFill>
              <a:latin typeface="Haettenschweiler"/>
              <a:cs typeface="Haettenschweiler"/>
            </a:endParaRPr>
          </a:p>
        </p:txBody>
      </p:sp>
      <p:sp>
        <p:nvSpPr>
          <p:cNvPr id="22" name="Titolo 1"/>
          <p:cNvSpPr txBox="1">
            <a:spLocks/>
          </p:cNvSpPr>
          <p:nvPr/>
        </p:nvSpPr>
        <p:spPr>
          <a:xfrm>
            <a:off x="5688435" y="4099503"/>
            <a:ext cx="3455566" cy="5285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600" dirty="0" smtClean="0">
                <a:solidFill>
                  <a:srgbClr val="FFFFFF"/>
                </a:solidFill>
                <a:latin typeface="Haettenschweiler"/>
                <a:cs typeface="Haettenschweiler"/>
              </a:rPr>
              <a:t>Maggiore velocità</a:t>
            </a:r>
            <a:endParaRPr lang="it-IT" sz="3600" dirty="0">
              <a:solidFill>
                <a:srgbClr val="FFFFFF"/>
              </a:solidFill>
              <a:latin typeface="Haettenschweiler"/>
              <a:cs typeface="Haettenschweiler"/>
            </a:endParaRPr>
          </a:p>
        </p:txBody>
      </p:sp>
      <p:sp>
        <p:nvSpPr>
          <p:cNvPr id="23" name="Titolo 1"/>
          <p:cNvSpPr txBox="1">
            <a:spLocks/>
          </p:cNvSpPr>
          <p:nvPr/>
        </p:nvSpPr>
        <p:spPr>
          <a:xfrm>
            <a:off x="5688433" y="3189056"/>
            <a:ext cx="3455566" cy="618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600" dirty="0" smtClean="0">
                <a:solidFill>
                  <a:srgbClr val="FFFFFF"/>
                </a:solidFill>
                <a:latin typeface="Haettenschweiler"/>
                <a:cs typeface="Haettenschweiler"/>
              </a:rPr>
              <a:t>Maggiore stabilità</a:t>
            </a:r>
            <a:endParaRPr lang="it-IT" sz="3600" dirty="0">
              <a:solidFill>
                <a:srgbClr val="FFFFFF"/>
              </a:solidFill>
              <a:latin typeface="Haettenschweiler"/>
              <a:cs typeface="Haettenschweiler"/>
            </a:endParaRPr>
          </a:p>
        </p:txBody>
      </p:sp>
      <p:sp>
        <p:nvSpPr>
          <p:cNvPr id="24" name="Titolo 1"/>
          <p:cNvSpPr txBox="1">
            <a:spLocks/>
          </p:cNvSpPr>
          <p:nvPr/>
        </p:nvSpPr>
        <p:spPr>
          <a:xfrm>
            <a:off x="5688435" y="2351277"/>
            <a:ext cx="3455564" cy="618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600" dirty="0" smtClean="0">
                <a:solidFill>
                  <a:srgbClr val="FFFFFF"/>
                </a:solidFill>
                <a:latin typeface="Haettenschweiler"/>
                <a:cs typeface="Haettenschweiler"/>
              </a:rPr>
              <a:t>Riduzione dei rischi</a:t>
            </a:r>
            <a:endParaRPr lang="it-IT" sz="3600" dirty="0">
              <a:solidFill>
                <a:srgbClr val="FFFFFF"/>
              </a:solidFill>
              <a:latin typeface="Haettenschweiler"/>
              <a:cs typeface="Haettenschweiler"/>
            </a:endParaRPr>
          </a:p>
        </p:txBody>
      </p:sp>
      <p:pic>
        <p:nvPicPr>
          <p:cNvPr id="25" name="Immagine 24" descr="Schermata 2017-05-10 alle 18.44.2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59" y="2591970"/>
            <a:ext cx="424660" cy="227933"/>
          </a:xfrm>
          <a:prstGeom prst="rect">
            <a:avLst/>
          </a:prstGeom>
        </p:spPr>
      </p:pic>
      <p:pic>
        <p:nvPicPr>
          <p:cNvPr id="28" name="Immagine 27" descr="Schermata 2017-05-10 alle 18.43.4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59" y="4284572"/>
            <a:ext cx="424660" cy="244642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6685484" y="-9053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33" name="Immagine 32" descr="Schermata 2017-05-10 alle 18.43.4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59" y="3421206"/>
            <a:ext cx="424660" cy="244642"/>
          </a:xfrm>
          <a:prstGeom prst="rect">
            <a:avLst/>
          </a:prstGeom>
        </p:spPr>
      </p:pic>
      <p:pic>
        <p:nvPicPr>
          <p:cNvPr id="34" name="Immagine 33" descr="Schermata 2017-05-10 alle 18.43.4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59" y="1669342"/>
            <a:ext cx="424660" cy="244642"/>
          </a:xfrm>
          <a:prstGeom prst="rect">
            <a:avLst/>
          </a:prstGeom>
        </p:spPr>
      </p:pic>
      <p:pic>
        <p:nvPicPr>
          <p:cNvPr id="35" name="Immagine 34" descr="Schermata 2017-05-10 alle 18.44.2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59" y="671436"/>
            <a:ext cx="424660" cy="2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4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agcoombs_dc_1600x800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12" r="7920"/>
          <a:stretch/>
        </p:blipFill>
        <p:spPr>
          <a:xfrm>
            <a:off x="0" y="-4394"/>
            <a:ext cx="9144000" cy="51435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4286457" y="-9393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0840"/>
          </a:xfrm>
        </p:spPr>
        <p:txBody>
          <a:bodyPr>
            <a:noAutofit/>
          </a:bodyPr>
          <a:lstStyle/>
          <a:p>
            <a:r>
              <a:rPr lang="it-IT" sz="88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I MAGGIORI PROVIDER</a:t>
            </a:r>
            <a:endParaRPr lang="it-IT" sz="8800" dirty="0">
              <a:solidFill>
                <a:srgbClr val="E5114A"/>
              </a:solidFill>
              <a:latin typeface="Haettenschweiler"/>
              <a:cs typeface="Haettenschweiler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11342353" y="16538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24" name="Gruppo 23"/>
          <p:cNvGrpSpPr/>
          <p:nvPr/>
        </p:nvGrpSpPr>
        <p:grpSpPr>
          <a:xfrm>
            <a:off x="1629615" y="1305337"/>
            <a:ext cx="5884770" cy="628842"/>
            <a:chOff x="1778608" y="1305337"/>
            <a:chExt cx="5884770" cy="628842"/>
          </a:xfrm>
        </p:grpSpPr>
        <p:pic>
          <p:nvPicPr>
            <p:cNvPr id="9" name="Immagine 8" descr="Goog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334" y="1339748"/>
              <a:ext cx="5086044" cy="594431"/>
            </a:xfrm>
            <a:prstGeom prst="rect">
              <a:avLst/>
            </a:prstGeom>
          </p:spPr>
        </p:pic>
        <p:pic>
          <p:nvPicPr>
            <p:cNvPr id="12" name="Immagine 11" descr="Google 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608" y="1305337"/>
              <a:ext cx="698924" cy="609720"/>
            </a:xfrm>
            <a:prstGeom prst="rect">
              <a:avLst/>
            </a:prstGeom>
          </p:spPr>
        </p:pic>
      </p:grpSp>
      <p:grpSp>
        <p:nvGrpSpPr>
          <p:cNvPr id="25" name="Gruppo 24"/>
          <p:cNvGrpSpPr/>
          <p:nvPr/>
        </p:nvGrpSpPr>
        <p:grpSpPr>
          <a:xfrm>
            <a:off x="2061779" y="2401883"/>
            <a:ext cx="5020443" cy="633019"/>
            <a:chOff x="2045286" y="2562006"/>
            <a:chExt cx="5020443" cy="633019"/>
          </a:xfrm>
        </p:grpSpPr>
        <p:pic>
          <p:nvPicPr>
            <p:cNvPr id="20" name="Immagine 19" descr="Microsoft_Azure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886" y="2591834"/>
              <a:ext cx="4236843" cy="562115"/>
            </a:xfrm>
            <a:prstGeom prst="rect">
              <a:avLst/>
            </a:prstGeom>
          </p:spPr>
        </p:pic>
        <p:pic>
          <p:nvPicPr>
            <p:cNvPr id="21" name="Immagine 20" descr="window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86" y="2562006"/>
              <a:ext cx="633019" cy="633019"/>
            </a:xfrm>
            <a:prstGeom prst="rect">
              <a:avLst/>
            </a:prstGeom>
          </p:spPr>
        </p:pic>
      </p:grpSp>
      <p:pic>
        <p:nvPicPr>
          <p:cNvPr id="22" name="Immagine 21" descr="Amazon_Web_Services_logo_AW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24" y="3502607"/>
            <a:ext cx="3213953" cy="13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hands-coffee-cup-apple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47"/>
          <a:stretch/>
        </p:blipFill>
        <p:spPr>
          <a:xfrm>
            <a:off x="0" y="150645"/>
            <a:ext cx="9144000" cy="4992856"/>
          </a:xfrm>
          <a:prstGeom prst="rect">
            <a:avLst/>
          </a:prstGeom>
        </p:spPr>
      </p:pic>
      <p:sp>
        <p:nvSpPr>
          <p:cNvPr id="37" name="Rettangolo 36"/>
          <p:cNvSpPr/>
          <p:nvPr/>
        </p:nvSpPr>
        <p:spPr>
          <a:xfrm>
            <a:off x="1" y="0"/>
            <a:ext cx="9144000" cy="1117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" y="-211679"/>
            <a:ext cx="9144000" cy="1446425"/>
          </a:xfrm>
        </p:spPr>
        <p:txBody>
          <a:bodyPr anchor="ctr">
            <a:noAutofit/>
          </a:bodyPr>
          <a:lstStyle/>
          <a:p>
            <a:r>
              <a:rPr lang="it-IT" sz="88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CLASSIFICAZIONE</a:t>
            </a:r>
            <a:endParaRPr lang="it-IT" sz="8800" dirty="0">
              <a:solidFill>
                <a:srgbClr val="E5114A"/>
              </a:solidFill>
              <a:latin typeface="Haettenschweiler"/>
              <a:cs typeface="Haettenschweiler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7872" y="1397471"/>
            <a:ext cx="2411683" cy="3070230"/>
            <a:chOff x="670310" y="1826461"/>
            <a:chExt cx="2411683" cy="4093640"/>
          </a:xfrm>
        </p:grpSpPr>
        <p:grpSp>
          <p:nvGrpSpPr>
            <p:cNvPr id="35" name="Gruppo 34"/>
            <p:cNvGrpSpPr/>
            <p:nvPr/>
          </p:nvGrpSpPr>
          <p:grpSpPr>
            <a:xfrm>
              <a:off x="670310" y="1826461"/>
              <a:ext cx="2411683" cy="4093640"/>
              <a:chOff x="670310" y="1826461"/>
              <a:chExt cx="2411683" cy="4093640"/>
            </a:xfrm>
          </p:grpSpPr>
          <p:sp>
            <p:nvSpPr>
              <p:cNvPr id="26" name="Arrotonda angolo diagonale rettangolo 25"/>
              <p:cNvSpPr/>
              <p:nvPr/>
            </p:nvSpPr>
            <p:spPr>
              <a:xfrm>
                <a:off x="670310" y="1826461"/>
                <a:ext cx="2411683" cy="4093640"/>
              </a:xfrm>
              <a:prstGeom prst="round2DiagRect">
                <a:avLst/>
              </a:prstGeom>
              <a:solidFill>
                <a:srgbClr val="000000">
                  <a:alpha val="6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Titolo 1"/>
              <p:cNvSpPr txBox="1">
                <a:spLocks/>
              </p:cNvSpPr>
              <p:nvPr/>
            </p:nvSpPr>
            <p:spPr>
              <a:xfrm>
                <a:off x="670310" y="3481232"/>
                <a:ext cx="2411683" cy="12811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it-IT" sz="6000" dirty="0" smtClean="0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“</a:t>
                </a:r>
                <a:r>
                  <a:rPr lang="it-IT" sz="6000" dirty="0" err="1" smtClean="0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IaaS</a:t>
                </a:r>
                <a:r>
                  <a:rPr lang="it-IT" sz="6000" dirty="0" smtClean="0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”</a:t>
                </a:r>
                <a:endParaRPr lang="it-IT" sz="6000" dirty="0">
                  <a:solidFill>
                    <a:srgbClr val="E5114A"/>
                  </a:solidFill>
                  <a:latin typeface="Haettenschweiler"/>
                  <a:cs typeface="Haettenschweiler"/>
                </a:endParaRPr>
              </a:p>
            </p:txBody>
          </p:sp>
        </p:grpSp>
        <p:sp>
          <p:nvSpPr>
            <p:cNvPr id="9" name="Titolo 1"/>
            <p:cNvSpPr txBox="1">
              <a:spLocks/>
            </p:cNvSpPr>
            <p:nvPr/>
          </p:nvSpPr>
          <p:spPr>
            <a:xfrm>
              <a:off x="670310" y="4621223"/>
              <a:ext cx="2411683" cy="12811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3200" dirty="0" err="1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Infrastructure</a:t>
              </a:r>
              <a:r>
                <a:rPr lang="it-IT" sz="3200" dirty="0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 </a:t>
              </a:r>
              <a:r>
                <a:rPr lang="it-IT" sz="3200" dirty="0" err="1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as</a:t>
              </a:r>
              <a:r>
                <a:rPr lang="it-IT" sz="3200" dirty="0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 a service</a:t>
              </a:r>
              <a:endParaRPr lang="it-IT" sz="3200" dirty="0">
                <a:solidFill>
                  <a:srgbClr val="FFFFFF"/>
                </a:solidFill>
                <a:latin typeface="Haettenschweiler"/>
                <a:cs typeface="Haettenschweiler"/>
              </a:endParaRPr>
            </a:p>
          </p:txBody>
        </p:sp>
      </p:grpSp>
      <p:grpSp>
        <p:nvGrpSpPr>
          <p:cNvPr id="34" name="Gruppo 33"/>
          <p:cNvGrpSpPr/>
          <p:nvPr/>
        </p:nvGrpSpPr>
        <p:grpSpPr>
          <a:xfrm>
            <a:off x="3203926" y="1397471"/>
            <a:ext cx="2652319" cy="3070230"/>
            <a:chOff x="3451031" y="1863295"/>
            <a:chExt cx="2652319" cy="4093640"/>
          </a:xfrm>
        </p:grpSpPr>
        <p:grpSp>
          <p:nvGrpSpPr>
            <p:cNvPr id="33" name="Gruppo 32"/>
            <p:cNvGrpSpPr/>
            <p:nvPr/>
          </p:nvGrpSpPr>
          <p:grpSpPr>
            <a:xfrm>
              <a:off x="3451031" y="1863295"/>
              <a:ext cx="2652318" cy="4093640"/>
              <a:chOff x="3451031" y="1863295"/>
              <a:chExt cx="2652318" cy="4093640"/>
            </a:xfrm>
          </p:grpSpPr>
          <p:sp>
            <p:nvSpPr>
              <p:cNvPr id="29" name="Arrotonda angolo diagonale rettangolo 28"/>
              <p:cNvSpPr/>
              <p:nvPr/>
            </p:nvSpPr>
            <p:spPr>
              <a:xfrm>
                <a:off x="3566493" y="1863295"/>
                <a:ext cx="2411683" cy="4093640"/>
              </a:xfrm>
              <a:prstGeom prst="round2DiagRect">
                <a:avLst/>
              </a:prstGeom>
              <a:solidFill>
                <a:srgbClr val="000000">
                  <a:alpha val="64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Titolo 1"/>
              <p:cNvSpPr txBox="1">
                <a:spLocks/>
              </p:cNvSpPr>
              <p:nvPr/>
            </p:nvSpPr>
            <p:spPr>
              <a:xfrm>
                <a:off x="3451031" y="3481232"/>
                <a:ext cx="2652318" cy="12811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it-IT" sz="6000" dirty="0" smtClean="0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“</a:t>
                </a:r>
                <a:r>
                  <a:rPr lang="it-IT" sz="6000" dirty="0" err="1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P</a:t>
                </a:r>
                <a:r>
                  <a:rPr lang="it-IT" sz="6000" dirty="0" err="1" smtClean="0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aaS</a:t>
                </a:r>
                <a:r>
                  <a:rPr lang="it-IT" sz="6000" dirty="0" smtClean="0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”</a:t>
                </a:r>
                <a:endParaRPr lang="it-IT" sz="6000" dirty="0">
                  <a:solidFill>
                    <a:srgbClr val="E5114A"/>
                  </a:solidFill>
                  <a:latin typeface="Haettenschweiler"/>
                  <a:cs typeface="Haettenschweiler"/>
                </a:endParaRPr>
              </a:p>
            </p:txBody>
          </p:sp>
        </p:grpSp>
        <p:sp>
          <p:nvSpPr>
            <p:cNvPr id="10" name="Titolo 1"/>
            <p:cNvSpPr txBox="1">
              <a:spLocks/>
            </p:cNvSpPr>
            <p:nvPr/>
          </p:nvSpPr>
          <p:spPr>
            <a:xfrm>
              <a:off x="3451032" y="4621223"/>
              <a:ext cx="2652318" cy="12811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3200" dirty="0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Platform </a:t>
              </a:r>
              <a:r>
                <a:rPr lang="it-IT" sz="3200" dirty="0" err="1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as</a:t>
              </a:r>
              <a:r>
                <a:rPr lang="it-IT" sz="3200" dirty="0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 a service</a:t>
              </a:r>
              <a:endParaRPr lang="it-IT" sz="3200" dirty="0">
                <a:solidFill>
                  <a:srgbClr val="FFFFFF"/>
                </a:solidFill>
                <a:latin typeface="Haettenschweiler"/>
                <a:cs typeface="Haettenschweiler"/>
              </a:endParaRPr>
            </a:p>
          </p:txBody>
        </p:sp>
      </p:grpSp>
      <p:grpSp>
        <p:nvGrpSpPr>
          <p:cNvPr id="32" name="Gruppo 31"/>
          <p:cNvGrpSpPr/>
          <p:nvPr/>
        </p:nvGrpSpPr>
        <p:grpSpPr>
          <a:xfrm>
            <a:off x="5978177" y="1397471"/>
            <a:ext cx="2790171" cy="3070230"/>
            <a:chOff x="5978176" y="1863295"/>
            <a:chExt cx="2790171" cy="4093640"/>
          </a:xfrm>
        </p:grpSpPr>
        <p:grpSp>
          <p:nvGrpSpPr>
            <p:cNvPr id="31" name="Gruppo 30"/>
            <p:cNvGrpSpPr/>
            <p:nvPr/>
          </p:nvGrpSpPr>
          <p:grpSpPr>
            <a:xfrm>
              <a:off x="5978176" y="1863295"/>
              <a:ext cx="2790171" cy="4093640"/>
              <a:chOff x="5978175" y="1863295"/>
              <a:chExt cx="2790171" cy="4093640"/>
            </a:xfrm>
          </p:grpSpPr>
          <p:sp>
            <p:nvSpPr>
              <p:cNvPr id="30" name="Arrotonda angolo diagonale rettangolo 29"/>
              <p:cNvSpPr/>
              <p:nvPr/>
            </p:nvSpPr>
            <p:spPr>
              <a:xfrm>
                <a:off x="6161230" y="1863295"/>
                <a:ext cx="2411683" cy="4093640"/>
              </a:xfrm>
              <a:prstGeom prst="round2Diag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Titolo 1"/>
              <p:cNvSpPr txBox="1">
                <a:spLocks/>
              </p:cNvSpPr>
              <p:nvPr/>
            </p:nvSpPr>
            <p:spPr>
              <a:xfrm>
                <a:off x="5978175" y="3481232"/>
                <a:ext cx="2790171" cy="12811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it-IT" sz="6000" dirty="0" smtClean="0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“</a:t>
                </a:r>
                <a:r>
                  <a:rPr lang="it-IT" sz="6000" dirty="0" err="1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S</a:t>
                </a:r>
                <a:r>
                  <a:rPr lang="it-IT" sz="6000" dirty="0" err="1" smtClean="0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aaS</a:t>
                </a:r>
                <a:r>
                  <a:rPr lang="it-IT" sz="6000" dirty="0" smtClean="0">
                    <a:solidFill>
                      <a:srgbClr val="E5114A"/>
                    </a:solidFill>
                    <a:latin typeface="Haettenschweiler"/>
                    <a:cs typeface="Haettenschweiler"/>
                  </a:rPr>
                  <a:t>”</a:t>
                </a:r>
                <a:endParaRPr lang="it-IT" sz="6000" dirty="0">
                  <a:solidFill>
                    <a:srgbClr val="E5114A"/>
                  </a:solidFill>
                  <a:latin typeface="Haettenschweiler"/>
                  <a:cs typeface="Haettenschweiler"/>
                </a:endParaRPr>
              </a:p>
            </p:txBody>
          </p:sp>
        </p:grpSp>
        <p:sp>
          <p:nvSpPr>
            <p:cNvPr id="11" name="Titolo 1"/>
            <p:cNvSpPr txBox="1">
              <a:spLocks/>
            </p:cNvSpPr>
            <p:nvPr/>
          </p:nvSpPr>
          <p:spPr>
            <a:xfrm>
              <a:off x="6161230" y="4621223"/>
              <a:ext cx="2411683" cy="12811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3200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Software </a:t>
              </a:r>
              <a:r>
                <a:rPr lang="it-IT" sz="3200" dirty="0" err="1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as</a:t>
              </a:r>
              <a:r>
                <a:rPr lang="it-IT" sz="3200" dirty="0" smtClean="0">
                  <a:solidFill>
                    <a:srgbClr val="FFFFFF"/>
                  </a:solidFill>
                  <a:latin typeface="Haettenschweiler"/>
                  <a:cs typeface="Haettenschweiler"/>
                </a:rPr>
                <a:t> a service</a:t>
              </a:r>
              <a:endParaRPr lang="it-IT" sz="3200" dirty="0">
                <a:solidFill>
                  <a:srgbClr val="FFFFFF"/>
                </a:solidFill>
                <a:latin typeface="Haettenschweiler"/>
                <a:cs typeface="Haettenschweiler"/>
              </a:endParaRPr>
            </a:p>
          </p:txBody>
        </p:sp>
      </p:grpSp>
      <p:pic>
        <p:nvPicPr>
          <p:cNvPr id="3" name="Immagine 2" descr="screwdriver-and-wrench-cros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990" y="1654973"/>
            <a:ext cx="983576" cy="983576"/>
          </a:xfrm>
          <a:prstGeom prst="rect">
            <a:avLst/>
          </a:prstGeom>
        </p:spPr>
      </p:pic>
      <p:pic>
        <p:nvPicPr>
          <p:cNvPr id="12" name="Immagine 11" descr="upload-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60" y="1521356"/>
            <a:ext cx="1261759" cy="1261759"/>
          </a:xfrm>
          <a:prstGeom prst="rect">
            <a:avLst/>
          </a:prstGeom>
        </p:spPr>
      </p:pic>
      <p:pic>
        <p:nvPicPr>
          <p:cNvPr id="14" name="Immagine 13" descr="not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28" y="1654973"/>
            <a:ext cx="1071752" cy="10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6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Featured_Virtulization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80" r="9188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" y="1243048"/>
            <a:ext cx="9143999" cy="2657405"/>
          </a:xfrm>
        </p:spPr>
        <p:txBody>
          <a:bodyPr>
            <a:noAutofit/>
          </a:bodyPr>
          <a:lstStyle/>
          <a:p>
            <a:r>
              <a:rPr lang="it-IT" sz="88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PERCHÉ SCEGLIERE</a:t>
            </a:r>
            <a:br>
              <a:rPr lang="it-IT" sz="8800" dirty="0" smtClean="0">
                <a:solidFill>
                  <a:srgbClr val="E5114A"/>
                </a:solidFill>
                <a:latin typeface="Haettenschweiler"/>
                <a:cs typeface="Haettenschweiler"/>
              </a:rPr>
            </a:br>
            <a:r>
              <a:rPr lang="it-IT" sz="88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GOOGLE PLATFORM ?</a:t>
            </a:r>
            <a:endParaRPr lang="it-IT" sz="8800" dirty="0">
              <a:solidFill>
                <a:srgbClr val="E5114A"/>
              </a:solidFill>
              <a:latin typeface="Haettenschweiler"/>
              <a:cs typeface="Haettenschweiler"/>
            </a:endParaRPr>
          </a:p>
        </p:txBody>
      </p:sp>
    </p:spTree>
    <p:extLst>
      <p:ext uri="{BB962C8B-B14F-4D97-AF65-F5344CB8AC3E}">
        <p14:creationId xmlns:p14="http://schemas.microsoft.com/office/powerpoint/2010/main" val="224337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 descr="Blue_Clouds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" y="9319"/>
            <a:ext cx="9144000" cy="5715000"/>
          </a:xfrm>
          <a:prstGeom prst="rect">
            <a:avLst/>
          </a:prstGeom>
        </p:spPr>
      </p:pic>
      <p:sp>
        <p:nvSpPr>
          <p:cNvPr id="3" name="Rettangolo arrotondato 2"/>
          <p:cNvSpPr/>
          <p:nvPr/>
        </p:nvSpPr>
        <p:spPr>
          <a:xfrm>
            <a:off x="585954" y="1634121"/>
            <a:ext cx="201695" cy="4740677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8" name="Rettangolo arrotondato 127"/>
          <p:cNvSpPr/>
          <p:nvPr/>
        </p:nvSpPr>
        <p:spPr>
          <a:xfrm>
            <a:off x="585954" y="2404289"/>
            <a:ext cx="201695" cy="3953351"/>
          </a:xfrm>
          <a:prstGeom prst="roundRect">
            <a:avLst>
              <a:gd name="adj" fmla="val 50000"/>
            </a:avLst>
          </a:prstGeom>
          <a:solidFill>
            <a:srgbClr val="F01338"/>
          </a:solidFill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1700399" y="1634121"/>
            <a:ext cx="201695" cy="474067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Rettangolo arrotondato 126"/>
          <p:cNvSpPr/>
          <p:nvPr/>
        </p:nvSpPr>
        <p:spPr>
          <a:xfrm>
            <a:off x="1700399" y="2917094"/>
            <a:ext cx="201695" cy="3440546"/>
          </a:xfrm>
          <a:prstGeom prst="roundRect">
            <a:avLst>
              <a:gd name="adj" fmla="val 50000"/>
            </a:avLst>
          </a:prstGeom>
          <a:solidFill>
            <a:srgbClr val="F01338"/>
          </a:solidFill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2" name="Gruppo 41"/>
          <p:cNvGrpSpPr/>
          <p:nvPr/>
        </p:nvGrpSpPr>
        <p:grpSpPr>
          <a:xfrm>
            <a:off x="1405592" y="3261789"/>
            <a:ext cx="791308" cy="820616"/>
            <a:chOff x="2190882" y="3750250"/>
            <a:chExt cx="791308" cy="820616"/>
          </a:xfrm>
        </p:grpSpPr>
        <p:grpSp>
          <p:nvGrpSpPr>
            <p:cNvPr id="38" name="Gruppo 37"/>
            <p:cNvGrpSpPr/>
            <p:nvPr/>
          </p:nvGrpSpPr>
          <p:grpSpPr>
            <a:xfrm>
              <a:off x="2190882" y="3750250"/>
              <a:ext cx="791308" cy="820616"/>
              <a:chOff x="1240692" y="3253154"/>
              <a:chExt cx="791308" cy="820616"/>
            </a:xfrm>
          </p:grpSpPr>
          <p:sp>
            <p:nvSpPr>
              <p:cNvPr id="40" name="Ovale 39"/>
              <p:cNvSpPr/>
              <p:nvPr/>
            </p:nvSpPr>
            <p:spPr>
              <a:xfrm>
                <a:off x="1240692" y="3253154"/>
                <a:ext cx="791308" cy="8206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Ovale 40"/>
              <p:cNvSpPr/>
              <p:nvPr/>
            </p:nvSpPr>
            <p:spPr>
              <a:xfrm>
                <a:off x="1264487" y="3276953"/>
                <a:ext cx="743719" cy="773018"/>
              </a:xfrm>
              <a:prstGeom prst="ellipse">
                <a:avLst/>
              </a:prstGeom>
              <a:solidFill>
                <a:srgbClr val="F0133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5" name="Immagine 34" descr="Schermata 2017-05-09 alle 14.09.17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0" t="23551" r="17982" b="23551"/>
            <a:stretch/>
          </p:blipFill>
          <p:spPr>
            <a:xfrm>
              <a:off x="2352315" y="3992607"/>
              <a:ext cx="468442" cy="335903"/>
            </a:xfrm>
            <a:prstGeom prst="rect">
              <a:avLst/>
            </a:prstGeom>
          </p:spPr>
        </p:pic>
      </p:grpSp>
      <p:sp>
        <p:nvSpPr>
          <p:cNvPr id="7" name="Rettangolo arrotondato 6"/>
          <p:cNvSpPr/>
          <p:nvPr/>
        </p:nvSpPr>
        <p:spPr>
          <a:xfrm>
            <a:off x="2847645" y="1634121"/>
            <a:ext cx="201695" cy="474067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Rettangolo arrotondato 125"/>
          <p:cNvSpPr/>
          <p:nvPr/>
        </p:nvSpPr>
        <p:spPr>
          <a:xfrm>
            <a:off x="2847645" y="2260797"/>
            <a:ext cx="201695" cy="4118106"/>
          </a:xfrm>
          <a:prstGeom prst="roundRect">
            <a:avLst>
              <a:gd name="adj" fmla="val 50000"/>
            </a:avLst>
          </a:prstGeom>
          <a:solidFill>
            <a:srgbClr val="F01338"/>
          </a:solidFill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7" name="Gruppo 66"/>
          <p:cNvGrpSpPr/>
          <p:nvPr/>
        </p:nvGrpSpPr>
        <p:grpSpPr>
          <a:xfrm>
            <a:off x="2552838" y="2638110"/>
            <a:ext cx="791308" cy="820616"/>
            <a:chOff x="4621195" y="3126571"/>
            <a:chExt cx="791308" cy="820616"/>
          </a:xfrm>
        </p:grpSpPr>
        <p:grpSp>
          <p:nvGrpSpPr>
            <p:cNvPr id="62" name="Gruppo 61"/>
            <p:cNvGrpSpPr/>
            <p:nvPr/>
          </p:nvGrpSpPr>
          <p:grpSpPr>
            <a:xfrm>
              <a:off x="4621195" y="3126571"/>
              <a:ext cx="791308" cy="820616"/>
              <a:chOff x="1240692" y="3253154"/>
              <a:chExt cx="791308" cy="820616"/>
            </a:xfrm>
          </p:grpSpPr>
          <p:sp>
            <p:nvSpPr>
              <p:cNvPr id="64" name="Ovale 63"/>
              <p:cNvSpPr/>
              <p:nvPr/>
            </p:nvSpPr>
            <p:spPr>
              <a:xfrm>
                <a:off x="1240692" y="3253154"/>
                <a:ext cx="791308" cy="8206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Ovale 64"/>
              <p:cNvSpPr/>
              <p:nvPr/>
            </p:nvSpPr>
            <p:spPr>
              <a:xfrm>
                <a:off x="1264487" y="3276953"/>
                <a:ext cx="743719" cy="773018"/>
              </a:xfrm>
              <a:prstGeom prst="ellipse">
                <a:avLst/>
              </a:prstGeom>
              <a:solidFill>
                <a:srgbClr val="F0133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66" name="Immagine 65" descr="Schermata 2017-05-09 alle 14.09.32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8" t="15811" r="15803" b="16908"/>
            <a:stretch/>
          </p:blipFill>
          <p:spPr>
            <a:xfrm>
              <a:off x="4742068" y="3289081"/>
              <a:ext cx="549562" cy="495596"/>
            </a:xfrm>
            <a:prstGeom prst="rect">
              <a:avLst/>
            </a:prstGeom>
          </p:spPr>
        </p:pic>
      </p:grpSp>
      <p:sp>
        <p:nvSpPr>
          <p:cNvPr id="6" name="Rettangolo arrotondato 5"/>
          <p:cNvSpPr/>
          <p:nvPr/>
        </p:nvSpPr>
        <p:spPr>
          <a:xfrm>
            <a:off x="3930607" y="1634121"/>
            <a:ext cx="201695" cy="4740677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5" name="Rettangolo arrotondato 124"/>
          <p:cNvSpPr/>
          <p:nvPr/>
        </p:nvSpPr>
        <p:spPr>
          <a:xfrm>
            <a:off x="3930607" y="3174975"/>
            <a:ext cx="201695" cy="3203928"/>
          </a:xfrm>
          <a:prstGeom prst="roundRect">
            <a:avLst>
              <a:gd name="adj" fmla="val 50000"/>
            </a:avLst>
          </a:prstGeom>
          <a:solidFill>
            <a:srgbClr val="F01338"/>
          </a:solidFill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9" name="Gruppo 58"/>
          <p:cNvGrpSpPr/>
          <p:nvPr/>
        </p:nvGrpSpPr>
        <p:grpSpPr>
          <a:xfrm>
            <a:off x="3635800" y="3530464"/>
            <a:ext cx="791308" cy="820616"/>
            <a:chOff x="3866527" y="4018924"/>
            <a:chExt cx="791308" cy="820616"/>
          </a:xfrm>
        </p:grpSpPr>
        <p:grpSp>
          <p:nvGrpSpPr>
            <p:cNvPr id="54" name="Gruppo 53"/>
            <p:cNvGrpSpPr/>
            <p:nvPr/>
          </p:nvGrpSpPr>
          <p:grpSpPr>
            <a:xfrm>
              <a:off x="3866527" y="4018924"/>
              <a:ext cx="791308" cy="820616"/>
              <a:chOff x="1240692" y="3253154"/>
              <a:chExt cx="791308" cy="820616"/>
            </a:xfrm>
          </p:grpSpPr>
          <p:sp>
            <p:nvSpPr>
              <p:cNvPr id="56" name="Ovale 55"/>
              <p:cNvSpPr/>
              <p:nvPr/>
            </p:nvSpPr>
            <p:spPr>
              <a:xfrm>
                <a:off x="1240692" y="3253154"/>
                <a:ext cx="791308" cy="8206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Ovale 56"/>
              <p:cNvSpPr/>
              <p:nvPr/>
            </p:nvSpPr>
            <p:spPr>
              <a:xfrm>
                <a:off x="1264487" y="3276953"/>
                <a:ext cx="743719" cy="773018"/>
              </a:xfrm>
              <a:prstGeom prst="ellipse">
                <a:avLst/>
              </a:prstGeom>
              <a:solidFill>
                <a:srgbClr val="F0133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58" name="Immagine 57" descr="Schermata 2017-05-09 alle 14.09.28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39" t="14076" r="14726" b="12640"/>
            <a:stretch/>
          </p:blipFill>
          <p:spPr>
            <a:xfrm>
              <a:off x="3988491" y="4150022"/>
              <a:ext cx="547381" cy="558421"/>
            </a:xfrm>
            <a:prstGeom prst="rect">
              <a:avLst/>
            </a:prstGeom>
          </p:spPr>
        </p:pic>
      </p:grpSp>
      <p:sp>
        <p:nvSpPr>
          <p:cNvPr id="5" name="Rettangolo arrotondato 4"/>
          <p:cNvSpPr/>
          <p:nvPr/>
        </p:nvSpPr>
        <p:spPr>
          <a:xfrm>
            <a:off x="5010380" y="1634122"/>
            <a:ext cx="201695" cy="474067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4" name="Rettangolo arrotondato 123"/>
          <p:cNvSpPr/>
          <p:nvPr/>
        </p:nvSpPr>
        <p:spPr>
          <a:xfrm>
            <a:off x="5010378" y="1744429"/>
            <a:ext cx="201697" cy="4634475"/>
          </a:xfrm>
          <a:prstGeom prst="roundRect">
            <a:avLst>
              <a:gd name="adj" fmla="val 50000"/>
            </a:avLst>
          </a:prstGeom>
          <a:solidFill>
            <a:srgbClr val="F01338"/>
          </a:solidFill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0" name="Gruppo 49"/>
          <p:cNvGrpSpPr/>
          <p:nvPr/>
        </p:nvGrpSpPr>
        <p:grpSpPr>
          <a:xfrm>
            <a:off x="4715573" y="2096478"/>
            <a:ext cx="791308" cy="820616"/>
            <a:chOff x="3125644" y="2330795"/>
            <a:chExt cx="791308" cy="820616"/>
          </a:xfrm>
        </p:grpSpPr>
        <p:grpSp>
          <p:nvGrpSpPr>
            <p:cNvPr id="45" name="Gruppo 44"/>
            <p:cNvGrpSpPr/>
            <p:nvPr/>
          </p:nvGrpSpPr>
          <p:grpSpPr>
            <a:xfrm>
              <a:off x="3125644" y="2330795"/>
              <a:ext cx="791308" cy="820616"/>
              <a:chOff x="1240692" y="3253154"/>
              <a:chExt cx="791308" cy="820616"/>
            </a:xfrm>
          </p:grpSpPr>
          <p:sp>
            <p:nvSpPr>
              <p:cNvPr id="47" name="Ovale 46"/>
              <p:cNvSpPr/>
              <p:nvPr/>
            </p:nvSpPr>
            <p:spPr>
              <a:xfrm>
                <a:off x="1240692" y="3253154"/>
                <a:ext cx="791308" cy="8206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Ovale 47"/>
              <p:cNvSpPr/>
              <p:nvPr/>
            </p:nvSpPr>
            <p:spPr>
              <a:xfrm>
                <a:off x="1264487" y="3276953"/>
                <a:ext cx="743719" cy="773018"/>
              </a:xfrm>
              <a:prstGeom prst="ellipse">
                <a:avLst/>
              </a:prstGeom>
              <a:solidFill>
                <a:srgbClr val="F0133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49" name="Immagine 48" descr="Schermata 2017-05-09 alle 14.09.23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0" t="17155" r="13593" b="17357"/>
            <a:stretch/>
          </p:blipFill>
          <p:spPr>
            <a:xfrm>
              <a:off x="3258555" y="2479121"/>
              <a:ext cx="525487" cy="523965"/>
            </a:xfrm>
            <a:prstGeom prst="rect">
              <a:avLst/>
            </a:prstGeom>
          </p:spPr>
        </p:pic>
      </p:grpSp>
      <p:sp>
        <p:nvSpPr>
          <p:cNvPr id="8" name="Rettangolo arrotondato 7"/>
          <p:cNvSpPr/>
          <p:nvPr/>
        </p:nvSpPr>
        <p:spPr>
          <a:xfrm>
            <a:off x="6139248" y="1634121"/>
            <a:ext cx="201695" cy="474067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Rettangolo arrotondato 122"/>
          <p:cNvSpPr/>
          <p:nvPr/>
        </p:nvSpPr>
        <p:spPr>
          <a:xfrm>
            <a:off x="6139248" y="2760388"/>
            <a:ext cx="201695" cy="3618516"/>
          </a:xfrm>
          <a:prstGeom prst="roundRect">
            <a:avLst>
              <a:gd name="adj" fmla="val 50000"/>
            </a:avLst>
          </a:prstGeom>
          <a:solidFill>
            <a:srgbClr val="F01338"/>
          </a:solidFill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arrotondato 8"/>
          <p:cNvSpPr/>
          <p:nvPr/>
        </p:nvSpPr>
        <p:spPr>
          <a:xfrm>
            <a:off x="7243893" y="1627793"/>
            <a:ext cx="201695" cy="474067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2" name="Rettangolo arrotondato 121"/>
          <p:cNvSpPr/>
          <p:nvPr/>
        </p:nvSpPr>
        <p:spPr>
          <a:xfrm>
            <a:off x="7243893" y="1861163"/>
            <a:ext cx="201695" cy="4513635"/>
          </a:xfrm>
          <a:prstGeom prst="roundRect">
            <a:avLst>
              <a:gd name="adj" fmla="val 50000"/>
            </a:avLst>
          </a:prstGeom>
          <a:solidFill>
            <a:srgbClr val="F01338"/>
          </a:solidFill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6" name="Gruppo 75"/>
          <p:cNvGrpSpPr/>
          <p:nvPr/>
        </p:nvGrpSpPr>
        <p:grpSpPr>
          <a:xfrm>
            <a:off x="5844441" y="3101771"/>
            <a:ext cx="791308" cy="820616"/>
            <a:chOff x="5591240" y="3590232"/>
            <a:chExt cx="791308" cy="820616"/>
          </a:xfrm>
        </p:grpSpPr>
        <p:grpSp>
          <p:nvGrpSpPr>
            <p:cNvPr id="70" name="Gruppo 69"/>
            <p:cNvGrpSpPr/>
            <p:nvPr/>
          </p:nvGrpSpPr>
          <p:grpSpPr>
            <a:xfrm>
              <a:off x="5591240" y="3590232"/>
              <a:ext cx="791308" cy="820616"/>
              <a:chOff x="1240692" y="3253154"/>
              <a:chExt cx="791308" cy="820616"/>
            </a:xfrm>
          </p:grpSpPr>
          <p:sp>
            <p:nvSpPr>
              <p:cNvPr id="72" name="Ovale 71"/>
              <p:cNvSpPr/>
              <p:nvPr/>
            </p:nvSpPr>
            <p:spPr>
              <a:xfrm>
                <a:off x="1240692" y="3253154"/>
                <a:ext cx="791308" cy="8206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/>
              <p:cNvSpPr/>
              <p:nvPr/>
            </p:nvSpPr>
            <p:spPr>
              <a:xfrm>
                <a:off x="1264487" y="3276953"/>
                <a:ext cx="743719" cy="773018"/>
              </a:xfrm>
              <a:prstGeom prst="ellipse">
                <a:avLst/>
              </a:prstGeom>
              <a:solidFill>
                <a:srgbClr val="F0133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75" name="Immagine 74" descr="Schermata 2017-05-09 alle 14.09.35.png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9" t="9575" r="16439" b="11202"/>
            <a:stretch/>
          </p:blipFill>
          <p:spPr>
            <a:xfrm>
              <a:off x="5743452" y="3711125"/>
              <a:ext cx="486885" cy="578830"/>
            </a:xfrm>
            <a:prstGeom prst="rect">
              <a:avLst/>
            </a:prstGeom>
          </p:spPr>
        </p:pic>
      </p:grpSp>
      <p:grpSp>
        <p:nvGrpSpPr>
          <p:cNvPr id="83" name="Gruppo 82"/>
          <p:cNvGrpSpPr/>
          <p:nvPr/>
        </p:nvGrpSpPr>
        <p:grpSpPr>
          <a:xfrm>
            <a:off x="6949086" y="2180852"/>
            <a:ext cx="791308" cy="820616"/>
            <a:chOff x="6435630" y="2675641"/>
            <a:chExt cx="791308" cy="820616"/>
          </a:xfrm>
        </p:grpSpPr>
        <p:grpSp>
          <p:nvGrpSpPr>
            <p:cNvPr id="78" name="Gruppo 77"/>
            <p:cNvGrpSpPr/>
            <p:nvPr/>
          </p:nvGrpSpPr>
          <p:grpSpPr>
            <a:xfrm>
              <a:off x="6435630" y="2675641"/>
              <a:ext cx="791308" cy="820616"/>
              <a:chOff x="1240692" y="3253154"/>
              <a:chExt cx="791308" cy="820616"/>
            </a:xfrm>
          </p:grpSpPr>
          <p:sp>
            <p:nvSpPr>
              <p:cNvPr id="80" name="Ovale 79"/>
              <p:cNvSpPr/>
              <p:nvPr/>
            </p:nvSpPr>
            <p:spPr>
              <a:xfrm>
                <a:off x="1240692" y="3253154"/>
                <a:ext cx="791308" cy="8206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1" name="Ovale 80"/>
              <p:cNvSpPr/>
              <p:nvPr/>
            </p:nvSpPr>
            <p:spPr>
              <a:xfrm>
                <a:off x="1264487" y="3276953"/>
                <a:ext cx="743719" cy="773018"/>
              </a:xfrm>
              <a:prstGeom prst="ellipse">
                <a:avLst/>
              </a:prstGeom>
              <a:solidFill>
                <a:srgbClr val="F0133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82" name="Immagine 81" descr="Schermata 2017-05-09 alle 14.09.40.png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7" t="24523" r="19423" b="21497"/>
            <a:stretch/>
          </p:blipFill>
          <p:spPr>
            <a:xfrm>
              <a:off x="6617389" y="2907704"/>
              <a:ext cx="427790" cy="356491"/>
            </a:xfrm>
            <a:prstGeom prst="rect">
              <a:avLst/>
            </a:prstGeom>
          </p:spPr>
        </p:pic>
      </p:grpSp>
      <p:sp>
        <p:nvSpPr>
          <p:cNvPr id="10" name="Rettangolo arrotondato 9"/>
          <p:cNvSpPr/>
          <p:nvPr/>
        </p:nvSpPr>
        <p:spPr>
          <a:xfrm>
            <a:off x="8356714" y="1616964"/>
            <a:ext cx="201695" cy="474067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arrotondato 10"/>
          <p:cNvSpPr/>
          <p:nvPr/>
        </p:nvSpPr>
        <p:spPr>
          <a:xfrm>
            <a:off x="8356714" y="3125570"/>
            <a:ext cx="201695" cy="3249228"/>
          </a:xfrm>
          <a:prstGeom prst="roundRect">
            <a:avLst>
              <a:gd name="adj" fmla="val 50000"/>
            </a:avLst>
          </a:prstGeom>
          <a:solidFill>
            <a:srgbClr val="F01338"/>
          </a:solidFill>
          <a:ln w="38100" cmpd="sng"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1" name="Gruppo 90"/>
          <p:cNvGrpSpPr/>
          <p:nvPr/>
        </p:nvGrpSpPr>
        <p:grpSpPr>
          <a:xfrm>
            <a:off x="8061907" y="3478840"/>
            <a:ext cx="791308" cy="820616"/>
            <a:chOff x="7296470" y="3984458"/>
            <a:chExt cx="791308" cy="820616"/>
          </a:xfrm>
        </p:grpSpPr>
        <p:grpSp>
          <p:nvGrpSpPr>
            <p:cNvPr id="86" name="Gruppo 85"/>
            <p:cNvGrpSpPr/>
            <p:nvPr/>
          </p:nvGrpSpPr>
          <p:grpSpPr>
            <a:xfrm>
              <a:off x="7296470" y="3984458"/>
              <a:ext cx="791308" cy="820616"/>
              <a:chOff x="1240692" y="3144274"/>
              <a:chExt cx="791308" cy="820616"/>
            </a:xfrm>
          </p:grpSpPr>
          <p:sp>
            <p:nvSpPr>
              <p:cNvPr id="88" name="Ovale 87"/>
              <p:cNvSpPr/>
              <p:nvPr/>
            </p:nvSpPr>
            <p:spPr>
              <a:xfrm>
                <a:off x="1240692" y="3144274"/>
                <a:ext cx="791308" cy="8206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Ovale 88"/>
              <p:cNvSpPr/>
              <p:nvPr/>
            </p:nvSpPr>
            <p:spPr>
              <a:xfrm>
                <a:off x="1264487" y="3169580"/>
                <a:ext cx="743719" cy="773018"/>
              </a:xfrm>
              <a:prstGeom prst="ellipse">
                <a:avLst/>
              </a:prstGeom>
              <a:solidFill>
                <a:srgbClr val="F0133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90" name="Immagine 89" descr="Schermata 2017-05-09 alle 14.09.43.png"/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9" t="17863" r="20093" b="21932"/>
            <a:stretch/>
          </p:blipFill>
          <p:spPr>
            <a:xfrm>
              <a:off x="7465169" y="4166895"/>
              <a:ext cx="453910" cy="458756"/>
            </a:xfrm>
            <a:prstGeom prst="rect">
              <a:avLst/>
            </a:prstGeom>
          </p:spPr>
        </p:pic>
      </p:grpSp>
      <p:sp>
        <p:nvSpPr>
          <p:cNvPr id="121" name="Rettangolo 120"/>
          <p:cNvSpPr/>
          <p:nvPr/>
        </p:nvSpPr>
        <p:spPr>
          <a:xfrm>
            <a:off x="-195651" y="4436139"/>
            <a:ext cx="9676417" cy="1288180"/>
          </a:xfrm>
          <a:prstGeom prst="rect">
            <a:avLst/>
          </a:prstGeom>
          <a:solidFill>
            <a:srgbClr val="000000"/>
          </a:solidFill>
          <a:ln>
            <a:solidFill>
              <a:srgbClr val="F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 txBox="1">
            <a:spLocks/>
          </p:cNvSpPr>
          <p:nvPr/>
        </p:nvSpPr>
        <p:spPr>
          <a:xfrm>
            <a:off x="0" y="0"/>
            <a:ext cx="9144000" cy="14206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800" dirty="0" smtClean="0">
                <a:solidFill>
                  <a:srgbClr val="E5114A"/>
                </a:solidFill>
                <a:latin typeface="Haettenschweiler"/>
                <a:cs typeface="Haettenschweiler"/>
              </a:rPr>
              <a:t>SERVIZI OFFERTI</a:t>
            </a:r>
            <a:endParaRPr lang="it-IT" sz="8800" dirty="0">
              <a:solidFill>
                <a:srgbClr val="E5114A"/>
              </a:solidFill>
              <a:latin typeface="Haettenschweiler"/>
              <a:cs typeface="Haettenschweiler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289418" y="2764694"/>
            <a:ext cx="791308" cy="820616"/>
            <a:chOff x="1240692" y="3253154"/>
            <a:chExt cx="791308" cy="820616"/>
          </a:xfrm>
        </p:grpSpPr>
        <p:grpSp>
          <p:nvGrpSpPr>
            <p:cNvPr id="33" name="Gruppo 32"/>
            <p:cNvGrpSpPr/>
            <p:nvPr/>
          </p:nvGrpSpPr>
          <p:grpSpPr>
            <a:xfrm>
              <a:off x="1240692" y="3253154"/>
              <a:ext cx="791308" cy="820616"/>
              <a:chOff x="1240692" y="3253154"/>
              <a:chExt cx="791308" cy="820616"/>
            </a:xfrm>
          </p:grpSpPr>
          <p:sp>
            <p:nvSpPr>
              <p:cNvPr id="12" name="Ovale 11"/>
              <p:cNvSpPr/>
              <p:nvPr/>
            </p:nvSpPr>
            <p:spPr>
              <a:xfrm>
                <a:off x="1240692" y="3253154"/>
                <a:ext cx="791308" cy="8206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" name="Ovale 31"/>
              <p:cNvSpPr/>
              <p:nvPr/>
            </p:nvSpPr>
            <p:spPr>
              <a:xfrm>
                <a:off x="1264487" y="3276953"/>
                <a:ext cx="743719" cy="773018"/>
              </a:xfrm>
              <a:prstGeom prst="ellipse">
                <a:avLst/>
              </a:prstGeom>
              <a:solidFill>
                <a:srgbClr val="F0133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3" name="Immagine 12" descr="Schermata 2017-05-09 alle 14.07.47.png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4" t="18443" r="15273" b="12114"/>
            <a:stretch/>
          </p:blipFill>
          <p:spPr>
            <a:xfrm>
              <a:off x="1332493" y="3359625"/>
              <a:ext cx="607706" cy="607675"/>
            </a:xfrm>
            <a:prstGeom prst="rect">
              <a:avLst/>
            </a:prstGeom>
          </p:spPr>
        </p:pic>
      </p:grpSp>
      <p:sp>
        <p:nvSpPr>
          <p:cNvPr id="102" name="Sottotitolo 2"/>
          <p:cNvSpPr txBox="1">
            <a:spLocks/>
          </p:cNvSpPr>
          <p:nvPr/>
        </p:nvSpPr>
        <p:spPr>
          <a:xfrm>
            <a:off x="7842703" y="4514477"/>
            <a:ext cx="1229717" cy="427347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700" dirty="0" smtClean="0">
                <a:latin typeface="Montserrat SemiBold"/>
                <a:cs typeface="Montserrat SemiBold"/>
              </a:rPr>
              <a:t>Strumenti di sviluppo</a:t>
            </a:r>
            <a:endParaRPr lang="it-IT" sz="1700" dirty="0">
              <a:latin typeface="Montserrat SemiBold"/>
              <a:cs typeface="Montserrat SemiBold"/>
            </a:endParaRPr>
          </a:p>
        </p:txBody>
      </p:sp>
      <p:sp>
        <p:nvSpPr>
          <p:cNvPr id="101" name="Sottotitolo 2"/>
          <p:cNvSpPr txBox="1">
            <a:spLocks/>
          </p:cNvSpPr>
          <p:nvPr/>
        </p:nvSpPr>
        <p:spPr>
          <a:xfrm>
            <a:off x="6729882" y="4514477"/>
            <a:ext cx="1229717" cy="427347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700" dirty="0" smtClean="0">
                <a:latin typeface="Montserrat SemiBold"/>
                <a:cs typeface="Montserrat SemiBold"/>
              </a:rPr>
              <a:t>Strumenti di gestione</a:t>
            </a:r>
            <a:endParaRPr lang="it-IT" sz="1700" dirty="0">
              <a:latin typeface="Montserrat SemiBold"/>
              <a:cs typeface="Montserrat SemiBold"/>
            </a:endParaRPr>
          </a:p>
        </p:txBody>
      </p:sp>
      <p:sp>
        <p:nvSpPr>
          <p:cNvPr id="100" name="Sottotitolo 2"/>
          <p:cNvSpPr txBox="1">
            <a:spLocks/>
          </p:cNvSpPr>
          <p:nvPr/>
        </p:nvSpPr>
        <p:spPr>
          <a:xfrm>
            <a:off x="5625237" y="4499228"/>
            <a:ext cx="1229717" cy="42734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Sicurezza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7" name="Sottotitolo 2"/>
          <p:cNvSpPr txBox="1">
            <a:spLocks/>
          </p:cNvSpPr>
          <p:nvPr/>
        </p:nvSpPr>
        <p:spPr>
          <a:xfrm>
            <a:off x="4496369" y="4531975"/>
            <a:ext cx="1229717" cy="427347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700" dirty="0" smtClean="0">
                <a:latin typeface="Montserrat SemiBold"/>
                <a:cs typeface="Montserrat SemiBold"/>
              </a:rPr>
              <a:t>Networking</a:t>
            </a:r>
            <a:endParaRPr lang="it-IT" sz="1700" dirty="0">
              <a:latin typeface="Montserrat SemiBold"/>
              <a:cs typeface="Montserrat SemiBold"/>
            </a:endParaRPr>
          </a:p>
        </p:txBody>
      </p:sp>
      <p:sp>
        <p:nvSpPr>
          <p:cNvPr id="98" name="Sottotitolo 2"/>
          <p:cNvSpPr txBox="1">
            <a:spLocks/>
          </p:cNvSpPr>
          <p:nvPr/>
        </p:nvSpPr>
        <p:spPr>
          <a:xfrm>
            <a:off x="3416596" y="4499228"/>
            <a:ext cx="1229717" cy="42734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Big Data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9" name="Sottotitolo 2"/>
          <p:cNvSpPr txBox="1">
            <a:spLocks/>
          </p:cNvSpPr>
          <p:nvPr/>
        </p:nvSpPr>
        <p:spPr>
          <a:xfrm>
            <a:off x="2325105" y="4532315"/>
            <a:ext cx="1229717" cy="427347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700" dirty="0" smtClean="0">
                <a:latin typeface="Montserrat SemiBold"/>
                <a:cs typeface="Montserrat SemiBold"/>
              </a:rPr>
              <a:t>Machine Learning</a:t>
            </a:r>
            <a:endParaRPr lang="it-IT" sz="1700" dirty="0">
              <a:latin typeface="Montserrat SemiBold"/>
              <a:cs typeface="Montserrat SemiBold"/>
            </a:endParaRPr>
          </a:p>
        </p:txBody>
      </p:sp>
      <p:sp>
        <p:nvSpPr>
          <p:cNvPr id="96" name="Sottotitolo 2"/>
          <p:cNvSpPr txBox="1">
            <a:spLocks/>
          </p:cNvSpPr>
          <p:nvPr/>
        </p:nvSpPr>
        <p:spPr>
          <a:xfrm>
            <a:off x="1080726" y="4499228"/>
            <a:ext cx="1403700" cy="4273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Archiviazione</a:t>
            </a:r>
          </a:p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e</a:t>
            </a:r>
            <a:r>
              <a:rPr lang="it-IT" sz="1300" dirty="0" smtClean="0">
                <a:latin typeface="Montserrat SemiBold"/>
                <a:cs typeface="Montserrat SemiBold"/>
              </a:rPr>
              <a:t> Database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5" name="Sottotitolo 2"/>
          <p:cNvSpPr txBox="1">
            <a:spLocks/>
          </p:cNvSpPr>
          <p:nvPr/>
        </p:nvSpPr>
        <p:spPr>
          <a:xfrm>
            <a:off x="148352" y="4499228"/>
            <a:ext cx="1045626" cy="42734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Calcolo</a:t>
            </a:r>
            <a:endParaRPr lang="it-IT" sz="1300" dirty="0"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9679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5.jpe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46" t="12807" r="1280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052843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-217027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576386" y="423281"/>
            <a:ext cx="5991228" cy="859387"/>
          </a:xfrm>
          <a:prstGeom prst="rect">
            <a:avLst/>
          </a:prstGeom>
          <a:solidFill>
            <a:srgbClr val="F013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rettangolo 4"/>
          <p:cNvSpPr/>
          <p:nvPr/>
        </p:nvSpPr>
        <p:spPr>
          <a:xfrm flipH="1">
            <a:off x="1576386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/>
          <p:cNvSpPr/>
          <p:nvPr/>
        </p:nvSpPr>
        <p:spPr>
          <a:xfrm>
            <a:off x="7052843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/>
          <p:cNvGrpSpPr/>
          <p:nvPr/>
        </p:nvGrpSpPr>
        <p:grpSpPr>
          <a:xfrm>
            <a:off x="-1041172" y="1922484"/>
            <a:ext cx="5613172" cy="834640"/>
            <a:chOff x="-1041172" y="1922484"/>
            <a:chExt cx="5613172" cy="834640"/>
          </a:xfrm>
        </p:grpSpPr>
        <p:sp>
          <p:nvSpPr>
            <p:cNvPr id="12" name="Rettangolo 11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iangolo rettangolo 15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7" name="Triangolo rettangolo 1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Triangolo rettangolo 1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uppo 54"/>
          <p:cNvGrpSpPr/>
          <p:nvPr/>
        </p:nvGrpSpPr>
        <p:grpSpPr>
          <a:xfrm>
            <a:off x="-1041174" y="3037950"/>
            <a:ext cx="5613172" cy="834640"/>
            <a:chOff x="-1041172" y="1922484"/>
            <a:chExt cx="5613172" cy="834640"/>
          </a:xfrm>
        </p:grpSpPr>
        <p:sp>
          <p:nvSpPr>
            <p:cNvPr id="56" name="Rettangolo 55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Triangolo rettangolo 56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0" name="Triangolo rettangolo 59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Triangolo rettangolo 60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2" name="Gruppo 61"/>
          <p:cNvGrpSpPr/>
          <p:nvPr/>
        </p:nvGrpSpPr>
        <p:grpSpPr>
          <a:xfrm flipH="1">
            <a:off x="4572000" y="3612672"/>
            <a:ext cx="5613172" cy="834640"/>
            <a:chOff x="-1041172" y="1922484"/>
            <a:chExt cx="5613172" cy="834640"/>
          </a:xfrm>
        </p:grpSpPr>
        <p:sp>
          <p:nvSpPr>
            <p:cNvPr id="63" name="Rettangolo 62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iangolo rettangolo 63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6" name="Gruppo 65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7" name="Triangolo rettangolo 6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iangolo rettangolo 6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9" name="Gruppo 68"/>
          <p:cNvGrpSpPr/>
          <p:nvPr/>
        </p:nvGrpSpPr>
        <p:grpSpPr>
          <a:xfrm flipH="1">
            <a:off x="4560542" y="2472603"/>
            <a:ext cx="5613172" cy="834640"/>
            <a:chOff x="-1041172" y="1922484"/>
            <a:chExt cx="5613172" cy="834640"/>
          </a:xfrm>
        </p:grpSpPr>
        <p:sp>
          <p:nvSpPr>
            <p:cNvPr id="70" name="Rettangolo 6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iangolo rettangolo 7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ttangolo 7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74" name="Triangolo rettangolo 73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Triangolo rettangolo 74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91" name="Sottotitolo 2"/>
          <p:cNvSpPr txBox="1">
            <a:spLocks/>
          </p:cNvSpPr>
          <p:nvPr/>
        </p:nvSpPr>
        <p:spPr>
          <a:xfrm>
            <a:off x="1050941" y="1930490"/>
            <a:ext cx="3083472" cy="66539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dirty="0" smtClean="0">
                <a:latin typeface="Montserrat SemiBold"/>
                <a:cs typeface="Montserrat SemiBold"/>
              </a:rPr>
              <a:t>Security </a:t>
            </a:r>
            <a:r>
              <a:rPr lang="it-IT" sz="1200" dirty="0" err="1" smtClean="0">
                <a:latin typeface="Montserrat SemiBold"/>
                <a:cs typeface="Montserrat SemiBold"/>
              </a:rPr>
              <a:t>Key</a:t>
            </a:r>
            <a:r>
              <a:rPr lang="it-IT" sz="1200" dirty="0" smtClean="0">
                <a:latin typeface="Montserrat SemiBold"/>
                <a:cs typeface="Montserrat SemiBold"/>
              </a:rPr>
              <a:t> </a:t>
            </a:r>
            <a:r>
              <a:rPr lang="it-IT" sz="1200" dirty="0" err="1" smtClean="0">
                <a:latin typeface="Montserrat SemiBold"/>
                <a:cs typeface="Montserrat SemiBold"/>
              </a:rPr>
              <a:t>Enforcement</a:t>
            </a:r>
            <a:endParaRPr lang="it-IT" sz="1200" dirty="0">
              <a:latin typeface="Montserrat SemiBold"/>
              <a:cs typeface="Montserrat SemiBold"/>
            </a:endParaRPr>
          </a:p>
        </p:txBody>
      </p:sp>
      <p:sp>
        <p:nvSpPr>
          <p:cNvPr id="93" name="Sottotitolo 2"/>
          <p:cNvSpPr txBox="1">
            <a:spLocks/>
          </p:cNvSpPr>
          <p:nvPr/>
        </p:nvSpPr>
        <p:spPr>
          <a:xfrm>
            <a:off x="1090815" y="3045957"/>
            <a:ext cx="2954239" cy="6653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>
                <a:latin typeface="Montserrat SemiBold"/>
                <a:cs typeface="Montserrat SemiBold"/>
              </a:rPr>
              <a:t>Cloud Security Scanner</a:t>
            </a:r>
          </a:p>
        </p:txBody>
      </p:sp>
      <p:sp>
        <p:nvSpPr>
          <p:cNvPr id="95" name="Sottotitolo 2"/>
          <p:cNvSpPr txBox="1">
            <a:spLocks/>
          </p:cNvSpPr>
          <p:nvPr/>
        </p:nvSpPr>
        <p:spPr>
          <a:xfrm>
            <a:off x="5037104" y="3624286"/>
            <a:ext cx="3083473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Servizio </a:t>
            </a:r>
            <a:r>
              <a:rPr lang="it-IT" sz="1300" dirty="0" err="1" smtClean="0">
                <a:latin typeface="Montserrat SemiBold"/>
                <a:cs typeface="Montserrat SemiBold"/>
              </a:rPr>
              <a:t>cloud</a:t>
            </a:r>
            <a:r>
              <a:rPr lang="it-IT" sz="1300" dirty="0" smtClean="0">
                <a:latin typeface="Montserrat SemiBold"/>
                <a:cs typeface="Montserrat SemiBold"/>
              </a:rPr>
              <a:t> di gestione delle chiavi d’accesso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8" name="Sottotitolo 2"/>
          <p:cNvSpPr txBox="1">
            <a:spLocks/>
          </p:cNvSpPr>
          <p:nvPr/>
        </p:nvSpPr>
        <p:spPr>
          <a:xfrm>
            <a:off x="5037104" y="2480609"/>
            <a:ext cx="3083472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Google </a:t>
            </a:r>
            <a:r>
              <a:rPr lang="it-IT" sz="1300" dirty="0" err="1" smtClean="0">
                <a:latin typeface="Montserrat SemiBold"/>
                <a:cs typeface="Montserrat SemiBold"/>
              </a:rPr>
              <a:t>Secutiry</a:t>
            </a:r>
            <a:r>
              <a:rPr lang="it-IT" sz="1300" dirty="0" smtClean="0">
                <a:latin typeface="Montserrat SemiBold"/>
                <a:cs typeface="Montserrat SemiBold"/>
              </a:rPr>
              <a:t> Model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49" name="Titolo 1"/>
          <p:cNvSpPr txBox="1">
            <a:spLocks/>
          </p:cNvSpPr>
          <p:nvPr/>
        </p:nvSpPr>
        <p:spPr>
          <a:xfrm>
            <a:off x="0" y="230880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72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SICUREZZA</a:t>
            </a:r>
            <a:endParaRPr lang="it-IT" sz="7200" dirty="0">
              <a:solidFill>
                <a:schemeClr val="bg1"/>
              </a:solidFill>
              <a:latin typeface="Haettenschweiler"/>
              <a:cs typeface="Haettenschweiler"/>
            </a:endParaRPr>
          </a:p>
        </p:txBody>
      </p:sp>
      <p:pic>
        <p:nvPicPr>
          <p:cNvPr id="50" name="Immagine 49" descr="Schermata 2017-05-09 alle 14.09.3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79" t="9575" r="16439" b="11202"/>
          <a:stretch/>
        </p:blipFill>
        <p:spPr>
          <a:xfrm>
            <a:off x="2079397" y="551737"/>
            <a:ext cx="486885" cy="578830"/>
          </a:xfrm>
          <a:prstGeom prst="rect">
            <a:avLst/>
          </a:prstGeom>
        </p:spPr>
      </p:pic>
      <p:pic>
        <p:nvPicPr>
          <p:cNvPr id="52" name="Immagine 51" descr="Schermata 2017-05-09 alle 14.09.3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79" t="9575" r="16439" b="11202"/>
          <a:stretch/>
        </p:blipFill>
        <p:spPr>
          <a:xfrm>
            <a:off x="6514822" y="551737"/>
            <a:ext cx="486885" cy="578830"/>
          </a:xfrm>
          <a:prstGeom prst="rect">
            <a:avLst/>
          </a:prstGeom>
        </p:spPr>
      </p:pic>
      <p:pic>
        <p:nvPicPr>
          <p:cNvPr id="53" name="Immagine 52" descr="Schermata 2017-05-09 alle 16.55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3" y="2025519"/>
            <a:ext cx="470659" cy="510228"/>
          </a:xfrm>
          <a:prstGeom prst="rect">
            <a:avLst/>
          </a:prstGeom>
        </p:spPr>
      </p:pic>
      <p:pic>
        <p:nvPicPr>
          <p:cNvPr id="78" name="Immagine 77" descr="Schermata 2017-05-09 alle 16.56.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3143948"/>
            <a:ext cx="642821" cy="468724"/>
          </a:xfrm>
          <a:prstGeom prst="rect">
            <a:avLst/>
          </a:prstGeom>
        </p:spPr>
      </p:pic>
      <p:pic>
        <p:nvPicPr>
          <p:cNvPr id="79" name="Immagine 78" descr="Schermata 2017-05-09 alle 16.56.2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36" y="2621577"/>
            <a:ext cx="565751" cy="404107"/>
          </a:xfrm>
          <a:prstGeom prst="rect">
            <a:avLst/>
          </a:prstGeom>
        </p:spPr>
      </p:pic>
      <p:pic>
        <p:nvPicPr>
          <p:cNvPr id="6" name="Immagine 5" descr="ke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81" y="3711350"/>
            <a:ext cx="416065" cy="504190"/>
          </a:xfrm>
          <a:prstGeom prst="rect">
            <a:avLst/>
          </a:prstGeom>
        </p:spPr>
      </p:pic>
      <p:pic>
        <p:nvPicPr>
          <p:cNvPr id="81" name="Immagine 80" descr="5.jpe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2" b="20918" l="71209" r="79236"/>
                    </a14:imgEffect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39" t="12806" r="20435" b="77841"/>
          <a:stretch/>
        </p:blipFill>
        <p:spPr>
          <a:xfrm>
            <a:off x="7001706" y="-1"/>
            <a:ext cx="1118871" cy="5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4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technology-programming-code-wallpaper-hd copia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052843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-217027" y="179574"/>
            <a:ext cx="2296424" cy="859387"/>
          </a:xfrm>
          <a:prstGeom prst="rect">
            <a:avLst/>
          </a:prstGeom>
          <a:solidFill>
            <a:srgbClr val="9A0F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576386" y="423281"/>
            <a:ext cx="5991228" cy="859387"/>
          </a:xfrm>
          <a:prstGeom prst="rect">
            <a:avLst/>
          </a:prstGeom>
          <a:solidFill>
            <a:srgbClr val="F013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rettangolo 4"/>
          <p:cNvSpPr/>
          <p:nvPr/>
        </p:nvSpPr>
        <p:spPr>
          <a:xfrm flipH="1">
            <a:off x="1576386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/>
          <p:cNvSpPr/>
          <p:nvPr/>
        </p:nvSpPr>
        <p:spPr>
          <a:xfrm>
            <a:off x="7052843" y="179574"/>
            <a:ext cx="514771" cy="243707"/>
          </a:xfrm>
          <a:prstGeom prst="rtTriangle">
            <a:avLst/>
          </a:prstGeom>
          <a:solidFill>
            <a:srgbClr val="4E0B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/>
          <p:cNvGrpSpPr/>
          <p:nvPr/>
        </p:nvGrpSpPr>
        <p:grpSpPr>
          <a:xfrm>
            <a:off x="-1041172" y="1922484"/>
            <a:ext cx="5613172" cy="834640"/>
            <a:chOff x="-1041172" y="1922484"/>
            <a:chExt cx="5613172" cy="834640"/>
          </a:xfrm>
        </p:grpSpPr>
        <p:sp>
          <p:nvSpPr>
            <p:cNvPr id="12" name="Rettangolo 11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iangolo rettangolo 15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17" name="Triangolo rettangolo 1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Triangolo rettangolo 1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uppo 54"/>
          <p:cNvGrpSpPr/>
          <p:nvPr/>
        </p:nvGrpSpPr>
        <p:grpSpPr>
          <a:xfrm>
            <a:off x="-1041174" y="3037950"/>
            <a:ext cx="5613172" cy="834640"/>
            <a:chOff x="-1041172" y="1922484"/>
            <a:chExt cx="5613172" cy="834640"/>
          </a:xfrm>
        </p:grpSpPr>
        <p:sp>
          <p:nvSpPr>
            <p:cNvPr id="56" name="Rettangolo 55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Triangolo rettangolo 56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0" name="Triangolo rettangolo 59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Triangolo rettangolo 60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2" name="Gruppo 61"/>
          <p:cNvGrpSpPr/>
          <p:nvPr/>
        </p:nvGrpSpPr>
        <p:grpSpPr>
          <a:xfrm flipH="1">
            <a:off x="4572000" y="3619965"/>
            <a:ext cx="5613172" cy="834640"/>
            <a:chOff x="-1041172" y="1922484"/>
            <a:chExt cx="5613172" cy="834640"/>
          </a:xfrm>
        </p:grpSpPr>
        <p:sp>
          <p:nvSpPr>
            <p:cNvPr id="63" name="Rettangolo 62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iangolo rettangolo 63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6" name="Gruppo 65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67" name="Triangolo rettangolo 66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iangolo rettangolo 67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9" name="Gruppo 68"/>
          <p:cNvGrpSpPr/>
          <p:nvPr/>
        </p:nvGrpSpPr>
        <p:grpSpPr>
          <a:xfrm flipH="1">
            <a:off x="4560542" y="2472603"/>
            <a:ext cx="5613172" cy="834640"/>
            <a:chOff x="-1041172" y="1922484"/>
            <a:chExt cx="5613172" cy="834640"/>
          </a:xfrm>
        </p:grpSpPr>
        <p:sp>
          <p:nvSpPr>
            <p:cNvPr id="70" name="Rettangolo 69"/>
            <p:cNvSpPr/>
            <p:nvPr/>
          </p:nvSpPr>
          <p:spPr>
            <a:xfrm>
              <a:off x="-1041172" y="2083724"/>
              <a:ext cx="1784808" cy="673400"/>
            </a:xfrm>
            <a:prstGeom prst="rect">
              <a:avLst/>
            </a:prstGeom>
            <a:solidFill>
              <a:srgbClr val="0C1D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iangolo rettangolo 70"/>
            <p:cNvSpPr/>
            <p:nvPr/>
          </p:nvSpPr>
          <p:spPr>
            <a:xfrm rot="10800000">
              <a:off x="319125" y="2595883"/>
              <a:ext cx="424510" cy="161241"/>
            </a:xfrm>
            <a:prstGeom prst="rtTriangle">
              <a:avLst/>
            </a:prstGeom>
            <a:solidFill>
              <a:srgbClr val="050D2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ttangolo 71"/>
            <p:cNvSpPr/>
            <p:nvPr/>
          </p:nvSpPr>
          <p:spPr>
            <a:xfrm>
              <a:off x="319125" y="1922484"/>
              <a:ext cx="3826745" cy="673400"/>
            </a:xfrm>
            <a:prstGeom prst="rect">
              <a:avLst/>
            </a:prstGeom>
            <a:solidFill>
              <a:srgbClr val="0F247C"/>
            </a:solidFill>
            <a:ln>
              <a:solidFill>
                <a:srgbClr val="0F24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/>
            <p:cNvGrpSpPr/>
            <p:nvPr/>
          </p:nvGrpSpPr>
          <p:grpSpPr>
            <a:xfrm>
              <a:off x="4146748" y="1930490"/>
              <a:ext cx="425252" cy="665394"/>
              <a:chOff x="3901997" y="1922483"/>
              <a:chExt cx="426128" cy="851380"/>
            </a:xfrm>
          </p:grpSpPr>
          <p:sp>
            <p:nvSpPr>
              <p:cNvPr id="74" name="Triangolo rettangolo 73"/>
              <p:cNvSpPr/>
              <p:nvPr/>
            </p:nvSpPr>
            <p:spPr>
              <a:xfrm>
                <a:off x="3901997" y="192248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Triangolo rettangolo 74"/>
              <p:cNvSpPr/>
              <p:nvPr/>
            </p:nvSpPr>
            <p:spPr>
              <a:xfrm rot="5400000">
                <a:off x="3902435" y="2348173"/>
                <a:ext cx="426128" cy="425251"/>
              </a:xfrm>
              <a:prstGeom prst="rtTriangle">
                <a:avLst/>
              </a:prstGeom>
              <a:solidFill>
                <a:srgbClr val="0F247C"/>
              </a:solidFill>
              <a:ln>
                <a:solidFill>
                  <a:srgbClr val="0F24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91" name="Sottotitolo 2"/>
          <p:cNvSpPr txBox="1">
            <a:spLocks/>
          </p:cNvSpPr>
          <p:nvPr/>
        </p:nvSpPr>
        <p:spPr>
          <a:xfrm>
            <a:off x="1050941" y="1930490"/>
            <a:ext cx="3083472" cy="66539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dirty="0" smtClean="0">
                <a:latin typeface="Montserrat SemiBold"/>
                <a:cs typeface="Montserrat SemiBold"/>
              </a:rPr>
              <a:t>Cloud Android Studio</a:t>
            </a:r>
            <a:endParaRPr lang="it-IT" sz="1200" dirty="0">
              <a:latin typeface="Montserrat SemiBold"/>
              <a:cs typeface="Montserrat SemiBold"/>
            </a:endParaRPr>
          </a:p>
        </p:txBody>
      </p:sp>
      <p:sp>
        <p:nvSpPr>
          <p:cNvPr id="93" name="Sottotitolo 2"/>
          <p:cNvSpPr txBox="1">
            <a:spLocks/>
          </p:cNvSpPr>
          <p:nvPr/>
        </p:nvSpPr>
        <p:spPr>
          <a:xfrm>
            <a:off x="1090815" y="3045957"/>
            <a:ext cx="2954239" cy="6653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Cloud Make </a:t>
            </a:r>
            <a:r>
              <a:rPr lang="it-IT" sz="1300" dirty="0" err="1" smtClean="0">
                <a:latin typeface="Montserrat SemiBold"/>
                <a:cs typeface="Montserrat SemiBold"/>
              </a:rPr>
              <a:t>IntelliJ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5" name="Sottotitolo 2"/>
          <p:cNvSpPr txBox="1">
            <a:spLocks/>
          </p:cNvSpPr>
          <p:nvPr/>
        </p:nvSpPr>
        <p:spPr>
          <a:xfrm>
            <a:off x="5037103" y="3657588"/>
            <a:ext cx="3083473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Cloud </a:t>
            </a:r>
            <a:r>
              <a:rPr lang="it-IT" sz="1300" dirty="0" err="1" smtClean="0">
                <a:latin typeface="Montserrat SemiBold"/>
                <a:cs typeface="Montserrat SemiBold"/>
              </a:rPr>
              <a:t>PowerShell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98" name="Sottotitolo 2"/>
          <p:cNvSpPr txBox="1">
            <a:spLocks/>
          </p:cNvSpPr>
          <p:nvPr/>
        </p:nvSpPr>
        <p:spPr>
          <a:xfrm>
            <a:off x="5037104" y="2480609"/>
            <a:ext cx="3083472" cy="6653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00" dirty="0" smtClean="0">
                <a:latin typeface="Montserrat SemiBold"/>
                <a:cs typeface="Montserrat SemiBold"/>
              </a:rPr>
              <a:t>Cloud Visual Studio</a:t>
            </a:r>
            <a:endParaRPr lang="it-IT" sz="1300" dirty="0">
              <a:latin typeface="Montserrat SemiBold"/>
              <a:cs typeface="Montserrat SemiBold"/>
            </a:endParaRPr>
          </a:p>
        </p:txBody>
      </p:sp>
      <p:sp>
        <p:nvSpPr>
          <p:cNvPr id="76" name="Titolo 1"/>
          <p:cNvSpPr txBox="1">
            <a:spLocks/>
          </p:cNvSpPr>
          <p:nvPr/>
        </p:nvSpPr>
        <p:spPr>
          <a:xfrm>
            <a:off x="0" y="309551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it-IT" sz="38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STRUMENTI DI</a:t>
            </a:r>
          </a:p>
        </p:txBody>
      </p:sp>
      <p:sp>
        <p:nvSpPr>
          <p:cNvPr id="77" name="Titolo 1"/>
          <p:cNvSpPr txBox="1">
            <a:spLocks/>
          </p:cNvSpPr>
          <p:nvPr/>
        </p:nvSpPr>
        <p:spPr>
          <a:xfrm>
            <a:off x="1" y="675701"/>
            <a:ext cx="9144000" cy="10517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it-IT" sz="3800" dirty="0" smtClean="0">
                <a:solidFill>
                  <a:schemeClr val="bg1"/>
                </a:solidFill>
                <a:latin typeface="Haettenschweiler"/>
                <a:cs typeface="Haettenschweiler"/>
              </a:rPr>
              <a:t>SVILUPPO</a:t>
            </a:r>
          </a:p>
        </p:txBody>
      </p:sp>
      <p:pic>
        <p:nvPicPr>
          <p:cNvPr id="82" name="Immagine 81" descr="Schermata 2017-05-09 alle 14.09.43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19" t="17863" r="20093" b="21932"/>
          <a:stretch/>
        </p:blipFill>
        <p:spPr>
          <a:xfrm>
            <a:off x="6359565" y="636453"/>
            <a:ext cx="453910" cy="458756"/>
          </a:xfrm>
          <a:prstGeom prst="rect">
            <a:avLst/>
          </a:prstGeom>
        </p:spPr>
      </p:pic>
      <p:pic>
        <p:nvPicPr>
          <p:cNvPr id="94" name="Immagine 93" descr="Schermata 2017-05-09 alle 14.09.43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19" t="17863" r="20093" b="21932"/>
          <a:stretch/>
        </p:blipFill>
        <p:spPr>
          <a:xfrm>
            <a:off x="2395676" y="636453"/>
            <a:ext cx="453910" cy="458756"/>
          </a:xfrm>
          <a:prstGeom prst="rect">
            <a:avLst/>
          </a:prstGeom>
        </p:spPr>
      </p:pic>
      <p:pic>
        <p:nvPicPr>
          <p:cNvPr id="2" name="Immagine 1" descr="Visual_Studio_2013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547" y="2623469"/>
            <a:ext cx="400719" cy="414481"/>
          </a:xfrm>
          <a:prstGeom prst="rect">
            <a:avLst/>
          </a:prstGeom>
        </p:spPr>
      </p:pic>
      <p:pic>
        <p:nvPicPr>
          <p:cNvPr id="11" name="Immagine 10" descr="Android_Studio_icon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6" y="2071244"/>
            <a:ext cx="383200" cy="383200"/>
          </a:xfrm>
          <a:prstGeom prst="rect">
            <a:avLst/>
          </a:prstGeom>
        </p:spPr>
      </p:pic>
      <p:pic>
        <p:nvPicPr>
          <p:cNvPr id="20" name="Immagine 19" descr="intellij-idea-logo_400x40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1" y="3136656"/>
            <a:ext cx="483309" cy="483309"/>
          </a:xfrm>
          <a:prstGeom prst="rect">
            <a:avLst/>
          </a:prstGeom>
        </p:spPr>
      </p:pic>
      <p:pic>
        <p:nvPicPr>
          <p:cNvPr id="22" name="Immagine 21" descr="metro-powershell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83" y="3828706"/>
            <a:ext cx="347246" cy="3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r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Nero .thmx</Template>
  <TotalTime>4142</TotalTime>
  <Words>261</Words>
  <Application>Microsoft Macintosh PowerPoint</Application>
  <PresentationFormat>Presentazione su schermo (16:9)</PresentationFormat>
  <Paragraphs>91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29" baseType="lpstr">
      <vt:lpstr>Nero</vt:lpstr>
      <vt:lpstr>CLOUD COMPUTING</vt:lpstr>
      <vt:lpstr>COS’È IL CLOUD</vt:lpstr>
      <vt:lpstr>PERCHÉ UTILIZZARE IL CLOUD COMPUTING ? </vt:lpstr>
      <vt:lpstr>I MAGGIORI PROVIDER</vt:lpstr>
      <vt:lpstr>CLASSIFICAZIONE</vt:lpstr>
      <vt:lpstr>PERCHÉ SCEGLIERE GOOGLE PLATFORM ?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Fabio Dainese</dc:creator>
  <cp:lastModifiedBy>Fabio Dainese</cp:lastModifiedBy>
  <cp:revision>142</cp:revision>
  <dcterms:created xsi:type="dcterms:W3CDTF">2017-05-10T09:44:41Z</dcterms:created>
  <dcterms:modified xsi:type="dcterms:W3CDTF">2019-02-12T16:50:51Z</dcterms:modified>
</cp:coreProperties>
</file>